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1" r:id="rId5"/>
    <p:sldMasterId id="2147483682" r:id="rId6"/>
    <p:sldMasterId id="2147483686" r:id="rId7"/>
    <p:sldMasterId id="2147483695" r:id="rId8"/>
    <p:sldMasterId id="2147483705" r:id="rId9"/>
  </p:sldMasterIdLst>
  <p:notesMasterIdLst>
    <p:notesMasterId r:id="rId102"/>
  </p:notesMasterIdLst>
  <p:sldIdLst>
    <p:sldId id="267" r:id="rId10"/>
    <p:sldId id="3257" r:id="rId11"/>
    <p:sldId id="3246" r:id="rId12"/>
    <p:sldId id="293" r:id="rId13"/>
    <p:sldId id="289" r:id="rId14"/>
    <p:sldId id="302" r:id="rId15"/>
    <p:sldId id="298" r:id="rId16"/>
    <p:sldId id="295" r:id="rId17"/>
    <p:sldId id="3259" r:id="rId18"/>
    <p:sldId id="294" r:id="rId19"/>
    <p:sldId id="3247" r:id="rId20"/>
    <p:sldId id="282" r:id="rId21"/>
    <p:sldId id="285" r:id="rId22"/>
    <p:sldId id="286" r:id="rId23"/>
    <p:sldId id="287" r:id="rId24"/>
    <p:sldId id="290" r:id="rId25"/>
    <p:sldId id="3248" r:id="rId26"/>
    <p:sldId id="1363" r:id="rId27"/>
    <p:sldId id="297" r:id="rId28"/>
    <p:sldId id="305" r:id="rId29"/>
    <p:sldId id="304" r:id="rId30"/>
    <p:sldId id="303" r:id="rId31"/>
    <p:sldId id="288" r:id="rId32"/>
    <p:sldId id="317" r:id="rId33"/>
    <p:sldId id="318" r:id="rId34"/>
    <p:sldId id="300" r:id="rId35"/>
    <p:sldId id="308" r:id="rId36"/>
    <p:sldId id="301" r:id="rId37"/>
    <p:sldId id="3249" r:id="rId38"/>
    <p:sldId id="1067" r:id="rId39"/>
    <p:sldId id="1309" r:id="rId40"/>
    <p:sldId id="1311" r:id="rId41"/>
    <p:sldId id="1312" r:id="rId42"/>
    <p:sldId id="1313" r:id="rId43"/>
    <p:sldId id="1314" r:id="rId44"/>
    <p:sldId id="1315" r:id="rId45"/>
    <p:sldId id="1316" r:id="rId46"/>
    <p:sldId id="1317" r:id="rId47"/>
    <p:sldId id="1318" r:id="rId48"/>
    <p:sldId id="1339" r:id="rId49"/>
    <p:sldId id="1319" r:id="rId50"/>
    <p:sldId id="1321" r:id="rId51"/>
    <p:sldId id="306" r:id="rId52"/>
    <p:sldId id="1322" r:id="rId53"/>
    <p:sldId id="1323" r:id="rId54"/>
    <p:sldId id="1325" r:id="rId55"/>
    <p:sldId id="1326" r:id="rId56"/>
    <p:sldId id="1327" r:id="rId57"/>
    <p:sldId id="1329" r:id="rId58"/>
    <p:sldId id="1330" r:id="rId59"/>
    <p:sldId id="1331" r:id="rId60"/>
    <p:sldId id="1332" r:id="rId61"/>
    <p:sldId id="1334" r:id="rId62"/>
    <p:sldId id="1336" r:id="rId63"/>
    <p:sldId id="1337" r:id="rId64"/>
    <p:sldId id="310" r:id="rId65"/>
    <p:sldId id="3250" r:id="rId66"/>
    <p:sldId id="284" r:id="rId67"/>
    <p:sldId id="309" r:id="rId68"/>
    <p:sldId id="319" r:id="rId69"/>
    <p:sldId id="320" r:id="rId70"/>
    <p:sldId id="323" r:id="rId71"/>
    <p:sldId id="3251" r:id="rId72"/>
    <p:sldId id="940" r:id="rId73"/>
    <p:sldId id="1068" r:id="rId74"/>
    <p:sldId id="913" r:id="rId75"/>
    <p:sldId id="3271" r:id="rId76"/>
    <p:sldId id="3273" r:id="rId77"/>
    <p:sldId id="938" r:id="rId78"/>
    <p:sldId id="3274" r:id="rId79"/>
    <p:sldId id="952" r:id="rId80"/>
    <p:sldId id="3275" r:id="rId81"/>
    <p:sldId id="3276" r:id="rId82"/>
    <p:sldId id="3278" r:id="rId83"/>
    <p:sldId id="1085" r:id="rId84"/>
    <p:sldId id="1244" r:id="rId85"/>
    <p:sldId id="1101" r:id="rId86"/>
    <p:sldId id="1102" r:id="rId87"/>
    <p:sldId id="1120" r:id="rId88"/>
    <p:sldId id="1012" r:id="rId89"/>
    <p:sldId id="1248" r:id="rId90"/>
    <p:sldId id="1241" r:id="rId91"/>
    <p:sldId id="1249" r:id="rId92"/>
    <p:sldId id="1251" r:id="rId93"/>
    <p:sldId id="1017" r:id="rId94"/>
    <p:sldId id="3252" r:id="rId95"/>
    <p:sldId id="314" r:id="rId96"/>
    <p:sldId id="3253" r:id="rId97"/>
    <p:sldId id="3254" r:id="rId98"/>
    <p:sldId id="3255" r:id="rId99"/>
    <p:sldId id="315" r:id="rId100"/>
    <p:sldId id="1306" r:id="rId101"/>
  </p:sldIdLst>
  <p:sldSz cx="12192000" cy="6858000"/>
  <p:notesSz cx="7023100" cy="93091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22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89" autoAdjust="0"/>
    <p:restoredTop sz="71025" autoAdjust="0"/>
  </p:normalViewPr>
  <p:slideViewPr>
    <p:cSldViewPr snapToGrid="0">
      <p:cViewPr varScale="1">
        <p:scale>
          <a:sx n="76" d="100"/>
          <a:sy n="76" d="100"/>
        </p:scale>
        <p:origin x="1770" y="9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notesMaster" Target="notesMasters/notesMaster1.xml"/><Relationship Id="rId5" Type="http://schemas.openxmlformats.org/officeDocument/2006/relationships/slideMaster" Target="slideMasters/slideMaster2.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presProps" Target="pres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tableStyles" Target="tableStyle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customXml" Target="../customXml/item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s>
</file>

<file path=ppt/charts/_rels/chart1.xml.rels><?xml version="1.0" encoding="UTF-8" standalone="yes"?>
<Relationships xmlns="http://schemas.openxmlformats.org/package/2006/relationships"><Relationship Id="rId3" Type="http://schemas.openxmlformats.org/officeDocument/2006/relationships/oleObject" Target="file:///\\fileshare\home\Users$\jnil3\My%20Documents\Informationss&#228;kerhetsprogrammet\Webbenk&#228;t\SVAR%20-%20Kommunernas%20arbete%20informationss&#228;kerhet_r&#229;data%20-%20Trappsteg.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spPr>
            <a:ln w="28575" cap="rnd">
              <a:solidFill>
                <a:schemeClr val="accent1"/>
              </a:solidFill>
              <a:round/>
            </a:ln>
            <a:effectLst/>
          </c:spPr>
          <c:marker>
            <c:symbol val="none"/>
          </c:marker>
          <c:cat>
            <c:strRef>
              <c:f>Blad1!$D$2:$L$2</c:f>
              <c:strCache>
                <c:ptCount val="9"/>
                <c:pt idx="0">
                  <c:v>Fråga 2. Har ni ett etablerat arbetssätt  så att ledningen regelbundet informerar sig och beslutar i informationssäkerhetsfrågor?</c:v>
                </c:pt>
                <c:pt idx="1">
                  <c:v>Fråga 3. Har ni ett etablerat arbetssätt så att ledningens mål omsätts i konkreta handlingsplaner?</c:v>
                </c:pt>
                <c:pt idx="2">
                  <c:v>Fråga 4. Har ni ett etablerat arbetssätt så att informationssäkerhetsriskerna hanteras?</c:v>
                </c:pt>
                <c:pt idx="3">
                  <c:v>Fråga 5. Har ni ett etablerat arbetssätt så att informationstillgångarna klassas?</c:v>
                </c:pt>
                <c:pt idx="4">
                  <c:v>Fråga 6. Har ni ett etablerat arbetssätt så att informationssäkerhetsincidenter/-avvikelser hanteras?</c:v>
                </c:pt>
                <c:pt idx="5">
                  <c:v>Fråga 7. Har ni ett etablerat arbetssätt så att verksamhetens kontinuitet säkerställs?</c:v>
                </c:pt>
                <c:pt idx="6">
                  <c:v>Fråga 8. Har ni ett etablerat arbetssätt så att medarbetarnas informationssäkerhetsmedvetande säkerställs?</c:v>
                </c:pt>
                <c:pt idx="7">
                  <c:v>Fråga 9. Har ni ett etablerat arbetssätt så att beaktningen av informationssäkerhet i hela upphandlingsprocessen säkerställs?</c:v>
                </c:pt>
                <c:pt idx="8">
                  <c:v>Fråga 10. Har ni ett etablerat arbetssätt så att tillämpningen av gemensamma arbetssätt inom informationssäkerhetsområdet följs upp?</c:v>
                </c:pt>
              </c:strCache>
            </c:strRef>
          </c:cat>
          <c:val>
            <c:numRef>
              <c:f>Blad1!$D$3:$L$3</c:f>
              <c:numCache>
                <c:formatCode>0.00</c:formatCode>
                <c:ptCount val="9"/>
                <c:pt idx="0">
                  <c:v>1.1299999999999999</c:v>
                </c:pt>
                <c:pt idx="1">
                  <c:v>1.1299999999999999</c:v>
                </c:pt>
                <c:pt idx="2">
                  <c:v>1.31</c:v>
                </c:pt>
                <c:pt idx="3">
                  <c:v>1.38</c:v>
                </c:pt>
                <c:pt idx="4">
                  <c:v>1.39</c:v>
                </c:pt>
                <c:pt idx="5">
                  <c:v>1.25</c:v>
                </c:pt>
                <c:pt idx="6">
                  <c:v>1.33</c:v>
                </c:pt>
                <c:pt idx="7">
                  <c:v>1.2</c:v>
                </c:pt>
                <c:pt idx="8">
                  <c:v>1.1200000000000001</c:v>
                </c:pt>
              </c:numCache>
            </c:numRef>
          </c:val>
          <c:extLst>
            <c:ext xmlns:c16="http://schemas.microsoft.com/office/drawing/2014/chart" uri="{C3380CC4-5D6E-409C-BE32-E72D297353CC}">
              <c16:uniqueId val="{00000000-831A-4D0F-AC34-92D3FFABEFC5}"/>
            </c:ext>
          </c:extLst>
        </c:ser>
        <c:ser>
          <c:idx val="1"/>
          <c:order val="1"/>
          <c:spPr>
            <a:ln w="28575" cap="rnd">
              <a:solidFill>
                <a:schemeClr val="accent2"/>
              </a:solidFill>
              <a:round/>
            </a:ln>
            <a:effectLst/>
          </c:spPr>
          <c:marker>
            <c:symbol val="none"/>
          </c:marker>
          <c:cat>
            <c:strRef>
              <c:f>Blad1!$D$2:$L$2</c:f>
              <c:strCache>
                <c:ptCount val="9"/>
                <c:pt idx="0">
                  <c:v>Fråga 2. Har ni ett etablerat arbetssätt  så att ledningen regelbundet informerar sig och beslutar i informationssäkerhetsfrågor?</c:v>
                </c:pt>
                <c:pt idx="1">
                  <c:v>Fråga 3. Har ni ett etablerat arbetssätt så att ledningens mål omsätts i konkreta handlingsplaner?</c:v>
                </c:pt>
                <c:pt idx="2">
                  <c:v>Fråga 4. Har ni ett etablerat arbetssätt så att informationssäkerhetsriskerna hanteras?</c:v>
                </c:pt>
                <c:pt idx="3">
                  <c:v>Fråga 5. Har ni ett etablerat arbetssätt så att informationstillgångarna klassas?</c:v>
                </c:pt>
                <c:pt idx="4">
                  <c:v>Fråga 6. Har ni ett etablerat arbetssätt så att informationssäkerhetsincidenter/-avvikelser hanteras?</c:v>
                </c:pt>
                <c:pt idx="5">
                  <c:v>Fråga 7. Har ni ett etablerat arbetssätt så att verksamhetens kontinuitet säkerställs?</c:v>
                </c:pt>
                <c:pt idx="6">
                  <c:v>Fråga 8. Har ni ett etablerat arbetssätt så att medarbetarnas informationssäkerhetsmedvetande säkerställs?</c:v>
                </c:pt>
                <c:pt idx="7">
                  <c:v>Fråga 9. Har ni ett etablerat arbetssätt så att beaktningen av informationssäkerhet i hela upphandlingsprocessen säkerställs?</c:v>
                </c:pt>
                <c:pt idx="8">
                  <c:v>Fråga 10. Har ni ett etablerat arbetssätt så att tillämpningen av gemensamma arbetssätt inom informationssäkerhetsområdet följs upp?</c:v>
                </c:pt>
              </c:strCache>
            </c:strRef>
          </c:cat>
          <c:val>
            <c:numRef>
              <c:f>Blad1!$D$4:$L$4</c:f>
              <c:numCache>
                <c:formatCode>0.00</c:formatCode>
                <c:ptCount val="9"/>
                <c:pt idx="0">
                  <c:v>1.1100000000000001</c:v>
                </c:pt>
                <c:pt idx="1">
                  <c:v>1.1100000000000001</c:v>
                </c:pt>
                <c:pt idx="2">
                  <c:v>1.29</c:v>
                </c:pt>
                <c:pt idx="3">
                  <c:v>1.33</c:v>
                </c:pt>
                <c:pt idx="4">
                  <c:v>1.42</c:v>
                </c:pt>
                <c:pt idx="5">
                  <c:v>1.24</c:v>
                </c:pt>
                <c:pt idx="6">
                  <c:v>1.33</c:v>
                </c:pt>
                <c:pt idx="7">
                  <c:v>1.18</c:v>
                </c:pt>
                <c:pt idx="8">
                  <c:v>1.1100000000000001</c:v>
                </c:pt>
              </c:numCache>
            </c:numRef>
          </c:val>
          <c:extLst>
            <c:ext xmlns:c16="http://schemas.microsoft.com/office/drawing/2014/chart" uri="{C3380CC4-5D6E-409C-BE32-E72D297353CC}">
              <c16:uniqueId val="{00000001-831A-4D0F-AC34-92D3FFABEFC5}"/>
            </c:ext>
          </c:extLst>
        </c:ser>
        <c:ser>
          <c:idx val="2"/>
          <c:order val="2"/>
          <c:spPr>
            <a:ln w="28575" cap="rnd">
              <a:solidFill>
                <a:schemeClr val="accent3"/>
              </a:solidFill>
              <a:round/>
            </a:ln>
            <a:effectLst/>
          </c:spPr>
          <c:marker>
            <c:symbol val="none"/>
          </c:marker>
          <c:cat>
            <c:strRef>
              <c:f>Blad1!$D$2:$L$2</c:f>
              <c:strCache>
                <c:ptCount val="9"/>
                <c:pt idx="0">
                  <c:v>Fråga 2. Har ni ett etablerat arbetssätt  så att ledningen regelbundet informerar sig och beslutar i informationssäkerhetsfrågor?</c:v>
                </c:pt>
                <c:pt idx="1">
                  <c:v>Fråga 3. Har ni ett etablerat arbetssätt så att ledningens mål omsätts i konkreta handlingsplaner?</c:v>
                </c:pt>
                <c:pt idx="2">
                  <c:v>Fråga 4. Har ni ett etablerat arbetssätt så att informationssäkerhetsriskerna hanteras?</c:v>
                </c:pt>
                <c:pt idx="3">
                  <c:v>Fråga 5. Har ni ett etablerat arbetssätt så att informationstillgångarna klassas?</c:v>
                </c:pt>
                <c:pt idx="4">
                  <c:v>Fråga 6. Har ni ett etablerat arbetssätt så att informationssäkerhetsincidenter/-avvikelser hanteras?</c:v>
                </c:pt>
                <c:pt idx="5">
                  <c:v>Fråga 7. Har ni ett etablerat arbetssätt så att verksamhetens kontinuitet säkerställs?</c:v>
                </c:pt>
                <c:pt idx="6">
                  <c:v>Fråga 8. Har ni ett etablerat arbetssätt så att medarbetarnas informationssäkerhetsmedvetande säkerställs?</c:v>
                </c:pt>
                <c:pt idx="7">
                  <c:v>Fråga 9. Har ni ett etablerat arbetssätt så att beaktningen av informationssäkerhet i hela upphandlingsprocessen säkerställs?</c:v>
                </c:pt>
                <c:pt idx="8">
                  <c:v>Fråga 10. Har ni ett etablerat arbetssätt så att tillämpningen av gemensamma arbetssätt inom informationssäkerhetsområdet följs upp?</c:v>
                </c:pt>
              </c:strCache>
            </c:strRef>
          </c:cat>
          <c:val>
            <c:numRef>
              <c:f>Blad1!$D$5:$L$5</c:f>
              <c:numCache>
                <c:formatCode>0.00</c:formatCode>
                <c:ptCount val="9"/>
                <c:pt idx="0">
                  <c:v>1.1000000000000001</c:v>
                </c:pt>
                <c:pt idx="1">
                  <c:v>1.1299999999999999</c:v>
                </c:pt>
                <c:pt idx="2">
                  <c:v>1.26</c:v>
                </c:pt>
                <c:pt idx="3">
                  <c:v>1.28</c:v>
                </c:pt>
                <c:pt idx="4">
                  <c:v>1.38</c:v>
                </c:pt>
                <c:pt idx="5">
                  <c:v>1.23</c:v>
                </c:pt>
                <c:pt idx="6">
                  <c:v>1.34</c:v>
                </c:pt>
                <c:pt idx="7">
                  <c:v>1.22</c:v>
                </c:pt>
                <c:pt idx="8">
                  <c:v>1.1299999999999999</c:v>
                </c:pt>
              </c:numCache>
            </c:numRef>
          </c:val>
          <c:extLst>
            <c:ext xmlns:c16="http://schemas.microsoft.com/office/drawing/2014/chart" uri="{C3380CC4-5D6E-409C-BE32-E72D297353CC}">
              <c16:uniqueId val="{00000002-831A-4D0F-AC34-92D3FFABEFC5}"/>
            </c:ext>
          </c:extLst>
        </c:ser>
        <c:ser>
          <c:idx val="3"/>
          <c:order val="3"/>
          <c:spPr>
            <a:ln w="28575" cap="rnd">
              <a:solidFill>
                <a:schemeClr val="accent4"/>
              </a:solidFill>
              <a:round/>
            </a:ln>
            <a:effectLst/>
          </c:spPr>
          <c:marker>
            <c:symbol val="none"/>
          </c:marker>
          <c:cat>
            <c:strRef>
              <c:f>Blad1!$D$2:$L$2</c:f>
              <c:strCache>
                <c:ptCount val="9"/>
                <c:pt idx="0">
                  <c:v>Fråga 2. Har ni ett etablerat arbetssätt  så att ledningen regelbundet informerar sig och beslutar i informationssäkerhetsfrågor?</c:v>
                </c:pt>
                <c:pt idx="1">
                  <c:v>Fråga 3. Har ni ett etablerat arbetssätt så att ledningens mål omsätts i konkreta handlingsplaner?</c:v>
                </c:pt>
                <c:pt idx="2">
                  <c:v>Fråga 4. Har ni ett etablerat arbetssätt så att informationssäkerhetsriskerna hanteras?</c:v>
                </c:pt>
                <c:pt idx="3">
                  <c:v>Fråga 5. Har ni ett etablerat arbetssätt så att informationstillgångarna klassas?</c:v>
                </c:pt>
                <c:pt idx="4">
                  <c:v>Fråga 6. Har ni ett etablerat arbetssätt så att informationssäkerhetsincidenter/-avvikelser hanteras?</c:v>
                </c:pt>
                <c:pt idx="5">
                  <c:v>Fråga 7. Har ni ett etablerat arbetssätt så att verksamhetens kontinuitet säkerställs?</c:v>
                </c:pt>
                <c:pt idx="6">
                  <c:v>Fråga 8. Har ni ett etablerat arbetssätt så att medarbetarnas informationssäkerhetsmedvetande säkerställs?</c:v>
                </c:pt>
                <c:pt idx="7">
                  <c:v>Fråga 9. Har ni ett etablerat arbetssätt så att beaktningen av informationssäkerhet i hela upphandlingsprocessen säkerställs?</c:v>
                </c:pt>
                <c:pt idx="8">
                  <c:v>Fråga 10. Har ni ett etablerat arbetssätt så att tillämpningen av gemensamma arbetssätt inom informationssäkerhetsområdet följs upp?</c:v>
                </c:pt>
              </c:strCache>
            </c:strRef>
          </c:cat>
          <c:val>
            <c:numRef>
              <c:f>Blad1!$D$6:$L$6</c:f>
              <c:numCache>
                <c:formatCode>0.00</c:formatCode>
                <c:ptCount val="9"/>
                <c:pt idx="0">
                  <c:v>1.1499999999999999</c:v>
                </c:pt>
                <c:pt idx="1">
                  <c:v>1.1200000000000001</c:v>
                </c:pt>
                <c:pt idx="2">
                  <c:v>1.32</c:v>
                </c:pt>
                <c:pt idx="3">
                  <c:v>1.4</c:v>
                </c:pt>
                <c:pt idx="4">
                  <c:v>1.4</c:v>
                </c:pt>
                <c:pt idx="5">
                  <c:v>1.26</c:v>
                </c:pt>
                <c:pt idx="6">
                  <c:v>1.32</c:v>
                </c:pt>
                <c:pt idx="7">
                  <c:v>1.18</c:v>
                </c:pt>
                <c:pt idx="8">
                  <c:v>1.1200000000000001</c:v>
                </c:pt>
              </c:numCache>
            </c:numRef>
          </c:val>
          <c:extLst>
            <c:ext xmlns:c16="http://schemas.microsoft.com/office/drawing/2014/chart" uri="{C3380CC4-5D6E-409C-BE32-E72D297353CC}">
              <c16:uniqueId val="{00000003-831A-4D0F-AC34-92D3FFABEFC5}"/>
            </c:ext>
          </c:extLst>
        </c:ser>
        <c:dLbls>
          <c:showLegendKey val="0"/>
          <c:showVal val="0"/>
          <c:showCatName val="0"/>
          <c:showSerName val="0"/>
          <c:showPercent val="0"/>
          <c:showBubbleSize val="0"/>
        </c:dLbls>
        <c:axId val="410342944"/>
        <c:axId val="417584832"/>
      </c:radarChart>
      <c:catAx>
        <c:axId val="410342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417584832"/>
        <c:crosses val="autoZero"/>
        <c:auto val="1"/>
        <c:lblAlgn val="ctr"/>
        <c:lblOffset val="100"/>
        <c:noMultiLvlLbl val="0"/>
      </c:catAx>
      <c:valAx>
        <c:axId val="417584832"/>
        <c:scaling>
          <c:orientation val="minMax"/>
          <c:max val="1.5"/>
          <c:min val="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410342944"/>
        <c:crosses val="autoZero"/>
        <c:crossBetween val="between"/>
        <c:majorUnit val="0.1"/>
      </c:valAx>
      <c:spPr>
        <a:noFill/>
        <a:ln>
          <a:noFill/>
        </a:ln>
        <a:effectLst/>
      </c:spPr>
    </c:plotArea>
    <c:plotVisOnly val="1"/>
    <c:dispBlanksAs val="gap"/>
    <c:showDLblsOverMax val="0"/>
  </c:chart>
  <c:spPr>
    <a:solidFill>
      <a:schemeClr val="bg1"/>
    </a:solid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4279B9-15E7-9147-B843-9AB9DE52FBCE}" type="doc">
      <dgm:prSet loTypeId="urn:microsoft.com/office/officeart/2005/8/layout/pyramid2" loCatId="" qsTypeId="urn:microsoft.com/office/officeart/2005/8/quickstyle/simple1" qsCatId="simple" csTypeId="urn:microsoft.com/office/officeart/2005/8/colors/accent1_2" csCatId="accent1" phldr="1"/>
      <dgm:spPr/>
    </dgm:pt>
    <dgm:pt modelId="{D98B473B-4ED1-7645-AC75-E3B171C9AAE1}">
      <dgm:prSet phldrT="[Text]"/>
      <dgm:spPr/>
      <dgm:t>
        <a:bodyPr/>
        <a:lstStyle/>
        <a:p>
          <a:r>
            <a:rPr lang="sv-SE" dirty="0"/>
            <a:t>Policy</a:t>
          </a:r>
        </a:p>
      </dgm:t>
    </dgm:pt>
    <dgm:pt modelId="{32E928AB-1A12-FE44-93BA-491EB58BBBA6}" type="parTrans" cxnId="{0FCF9A56-BA7E-EF4E-B24B-14CB26944B05}">
      <dgm:prSet/>
      <dgm:spPr/>
      <dgm:t>
        <a:bodyPr/>
        <a:lstStyle/>
        <a:p>
          <a:endParaRPr lang="sv-SE"/>
        </a:p>
      </dgm:t>
    </dgm:pt>
    <dgm:pt modelId="{465A11D1-918F-2142-8040-F7BB91BA2C6C}" type="sibTrans" cxnId="{0FCF9A56-BA7E-EF4E-B24B-14CB26944B05}">
      <dgm:prSet/>
      <dgm:spPr/>
      <dgm:t>
        <a:bodyPr/>
        <a:lstStyle/>
        <a:p>
          <a:endParaRPr lang="sv-SE"/>
        </a:p>
      </dgm:t>
    </dgm:pt>
    <dgm:pt modelId="{DC1C8E6B-B061-1041-8089-2A7AF4292CCC}">
      <dgm:prSet phldrT="[Text]"/>
      <dgm:spPr/>
      <dgm:t>
        <a:bodyPr/>
        <a:lstStyle/>
        <a:p>
          <a:r>
            <a:rPr lang="sv-SE" dirty="0"/>
            <a:t>Riktlinjer</a:t>
          </a:r>
        </a:p>
      </dgm:t>
    </dgm:pt>
    <dgm:pt modelId="{B16839F1-9891-A249-9B4F-7E10A1081E8B}" type="parTrans" cxnId="{678C9DA7-A8DD-7A4D-AC15-50C5568B9CFE}">
      <dgm:prSet/>
      <dgm:spPr/>
      <dgm:t>
        <a:bodyPr/>
        <a:lstStyle/>
        <a:p>
          <a:endParaRPr lang="sv-SE"/>
        </a:p>
      </dgm:t>
    </dgm:pt>
    <dgm:pt modelId="{609342E0-0D29-1C43-BA6F-C08032B59D49}" type="sibTrans" cxnId="{678C9DA7-A8DD-7A4D-AC15-50C5568B9CFE}">
      <dgm:prSet/>
      <dgm:spPr/>
      <dgm:t>
        <a:bodyPr/>
        <a:lstStyle/>
        <a:p>
          <a:endParaRPr lang="sv-SE"/>
        </a:p>
      </dgm:t>
    </dgm:pt>
    <dgm:pt modelId="{52EE8B9E-E48B-5048-9264-0EC45B53B626}">
      <dgm:prSet phldrT="[Text]"/>
      <dgm:spPr/>
      <dgm:t>
        <a:bodyPr/>
        <a:lstStyle/>
        <a:p>
          <a:r>
            <a:rPr lang="sv-SE" dirty="0"/>
            <a:t>Anvisningar</a:t>
          </a:r>
        </a:p>
      </dgm:t>
    </dgm:pt>
    <dgm:pt modelId="{4AB3666C-6BA9-8E41-832D-9659FEE73C79}" type="parTrans" cxnId="{BAD7AD99-56B2-234C-8761-A95E97A1CD2E}">
      <dgm:prSet/>
      <dgm:spPr/>
      <dgm:t>
        <a:bodyPr/>
        <a:lstStyle/>
        <a:p>
          <a:endParaRPr lang="sv-SE"/>
        </a:p>
      </dgm:t>
    </dgm:pt>
    <dgm:pt modelId="{76B734F0-6D64-6042-B56A-983907BC2300}" type="sibTrans" cxnId="{BAD7AD99-56B2-234C-8761-A95E97A1CD2E}">
      <dgm:prSet/>
      <dgm:spPr/>
      <dgm:t>
        <a:bodyPr/>
        <a:lstStyle/>
        <a:p>
          <a:endParaRPr lang="sv-SE"/>
        </a:p>
      </dgm:t>
    </dgm:pt>
    <dgm:pt modelId="{0A748209-1B2D-F343-9CF2-684D2136E967}" type="pres">
      <dgm:prSet presAssocID="{654279B9-15E7-9147-B843-9AB9DE52FBCE}" presName="compositeShape" presStyleCnt="0">
        <dgm:presLayoutVars>
          <dgm:dir/>
          <dgm:resizeHandles/>
        </dgm:presLayoutVars>
      </dgm:prSet>
      <dgm:spPr/>
    </dgm:pt>
    <dgm:pt modelId="{065017EA-A5BF-2749-BB8A-3784C281D1D1}" type="pres">
      <dgm:prSet presAssocID="{654279B9-15E7-9147-B843-9AB9DE52FBCE}" presName="pyramid" presStyleLbl="node1" presStyleIdx="0" presStyleCnt="1" custLinFactNeighborX="5147"/>
      <dgm:spPr>
        <a:gradFill flip="none" rotWithShape="1">
          <a:gsLst>
            <a:gs pos="0">
              <a:schemeClr val="accent3">
                <a:lumMod val="0"/>
                <a:lumOff val="100000"/>
              </a:schemeClr>
            </a:gs>
            <a:gs pos="10000">
              <a:schemeClr val="accent3">
                <a:lumMod val="0"/>
                <a:lumOff val="100000"/>
              </a:schemeClr>
            </a:gs>
            <a:gs pos="100000">
              <a:schemeClr val="accent3">
                <a:lumMod val="100000"/>
              </a:schemeClr>
            </a:gs>
          </a:gsLst>
          <a:path path="shape">
            <a:fillToRect l="50000" t="50000" r="50000" b="50000"/>
          </a:path>
          <a:tileRect/>
        </a:gradFill>
      </dgm:spPr>
    </dgm:pt>
    <dgm:pt modelId="{5A11C011-0BBE-AC43-81DC-43C9A3F1164F}" type="pres">
      <dgm:prSet presAssocID="{654279B9-15E7-9147-B843-9AB9DE52FBCE}" presName="theList" presStyleCnt="0"/>
      <dgm:spPr/>
    </dgm:pt>
    <dgm:pt modelId="{54B3367E-4859-C644-954C-D21B3A2FE569}" type="pres">
      <dgm:prSet presAssocID="{D98B473B-4ED1-7645-AC75-E3B171C9AAE1}" presName="aNode" presStyleLbl="fgAcc1" presStyleIdx="0" presStyleCnt="3" custLinFactNeighborX="-1643" custLinFactNeighborY="-26651">
        <dgm:presLayoutVars>
          <dgm:bulletEnabled val="1"/>
        </dgm:presLayoutVars>
      </dgm:prSet>
      <dgm:spPr/>
    </dgm:pt>
    <dgm:pt modelId="{02CCB27B-C89A-3541-A9B7-52A574D20240}" type="pres">
      <dgm:prSet presAssocID="{D98B473B-4ED1-7645-AC75-E3B171C9AAE1}" presName="aSpace" presStyleCnt="0"/>
      <dgm:spPr/>
    </dgm:pt>
    <dgm:pt modelId="{C0627A39-EB0A-1C4D-AE4E-1385E5C3E164}" type="pres">
      <dgm:prSet presAssocID="{DC1C8E6B-B061-1041-8089-2A7AF4292CCC}" presName="aNode" presStyleLbl="fgAcc1" presStyleIdx="1" presStyleCnt="3">
        <dgm:presLayoutVars>
          <dgm:bulletEnabled val="1"/>
        </dgm:presLayoutVars>
      </dgm:prSet>
      <dgm:spPr/>
    </dgm:pt>
    <dgm:pt modelId="{7F9D61F2-D2FE-F94F-994B-53046306391A}" type="pres">
      <dgm:prSet presAssocID="{DC1C8E6B-B061-1041-8089-2A7AF4292CCC}" presName="aSpace" presStyleCnt="0"/>
      <dgm:spPr/>
    </dgm:pt>
    <dgm:pt modelId="{4BEC8481-F207-FC46-AA7F-2006C04A46B7}" type="pres">
      <dgm:prSet presAssocID="{52EE8B9E-E48B-5048-9264-0EC45B53B626}" presName="aNode" presStyleLbl="fgAcc1" presStyleIdx="2" presStyleCnt="3">
        <dgm:presLayoutVars>
          <dgm:bulletEnabled val="1"/>
        </dgm:presLayoutVars>
      </dgm:prSet>
      <dgm:spPr/>
    </dgm:pt>
    <dgm:pt modelId="{D8A59966-DD6A-7C45-AFB1-F859B56AD4F6}" type="pres">
      <dgm:prSet presAssocID="{52EE8B9E-E48B-5048-9264-0EC45B53B626}" presName="aSpace" presStyleCnt="0"/>
      <dgm:spPr/>
    </dgm:pt>
  </dgm:ptLst>
  <dgm:cxnLst>
    <dgm:cxn modelId="{6767620B-325E-9A43-B618-657C89E0E09D}" type="presOf" srcId="{654279B9-15E7-9147-B843-9AB9DE52FBCE}" destId="{0A748209-1B2D-F343-9CF2-684D2136E967}" srcOrd="0" destOrd="0" presId="urn:microsoft.com/office/officeart/2005/8/layout/pyramid2"/>
    <dgm:cxn modelId="{A81E2933-5143-2E4F-ABE2-C42992C8A3D8}" type="presOf" srcId="{D98B473B-4ED1-7645-AC75-E3B171C9AAE1}" destId="{54B3367E-4859-C644-954C-D21B3A2FE569}" srcOrd="0" destOrd="0" presId="urn:microsoft.com/office/officeart/2005/8/layout/pyramid2"/>
    <dgm:cxn modelId="{0FCF9A56-BA7E-EF4E-B24B-14CB26944B05}" srcId="{654279B9-15E7-9147-B843-9AB9DE52FBCE}" destId="{D98B473B-4ED1-7645-AC75-E3B171C9AAE1}" srcOrd="0" destOrd="0" parTransId="{32E928AB-1A12-FE44-93BA-491EB58BBBA6}" sibTransId="{465A11D1-918F-2142-8040-F7BB91BA2C6C}"/>
    <dgm:cxn modelId="{AE830796-C46A-ED4B-93D5-81998B0297C3}" type="presOf" srcId="{DC1C8E6B-B061-1041-8089-2A7AF4292CCC}" destId="{C0627A39-EB0A-1C4D-AE4E-1385E5C3E164}" srcOrd="0" destOrd="0" presId="urn:microsoft.com/office/officeart/2005/8/layout/pyramid2"/>
    <dgm:cxn modelId="{BAD7AD99-56B2-234C-8761-A95E97A1CD2E}" srcId="{654279B9-15E7-9147-B843-9AB9DE52FBCE}" destId="{52EE8B9E-E48B-5048-9264-0EC45B53B626}" srcOrd="2" destOrd="0" parTransId="{4AB3666C-6BA9-8E41-832D-9659FEE73C79}" sibTransId="{76B734F0-6D64-6042-B56A-983907BC2300}"/>
    <dgm:cxn modelId="{678C9DA7-A8DD-7A4D-AC15-50C5568B9CFE}" srcId="{654279B9-15E7-9147-B843-9AB9DE52FBCE}" destId="{DC1C8E6B-B061-1041-8089-2A7AF4292CCC}" srcOrd="1" destOrd="0" parTransId="{B16839F1-9891-A249-9B4F-7E10A1081E8B}" sibTransId="{609342E0-0D29-1C43-BA6F-C08032B59D49}"/>
    <dgm:cxn modelId="{DE33DAD3-FC8D-DE44-9E81-9B65BAD8B249}" type="presOf" srcId="{52EE8B9E-E48B-5048-9264-0EC45B53B626}" destId="{4BEC8481-F207-FC46-AA7F-2006C04A46B7}" srcOrd="0" destOrd="0" presId="urn:microsoft.com/office/officeart/2005/8/layout/pyramid2"/>
    <dgm:cxn modelId="{F8347A2C-560D-0549-BD52-4167942AFD13}" type="presParOf" srcId="{0A748209-1B2D-F343-9CF2-684D2136E967}" destId="{065017EA-A5BF-2749-BB8A-3784C281D1D1}" srcOrd="0" destOrd="0" presId="urn:microsoft.com/office/officeart/2005/8/layout/pyramid2"/>
    <dgm:cxn modelId="{1249D1CB-4345-EC42-A39D-4E6294B7F58A}" type="presParOf" srcId="{0A748209-1B2D-F343-9CF2-684D2136E967}" destId="{5A11C011-0BBE-AC43-81DC-43C9A3F1164F}" srcOrd="1" destOrd="0" presId="urn:microsoft.com/office/officeart/2005/8/layout/pyramid2"/>
    <dgm:cxn modelId="{90158A3C-07CB-4F4B-B33E-C419DC3C9183}" type="presParOf" srcId="{5A11C011-0BBE-AC43-81DC-43C9A3F1164F}" destId="{54B3367E-4859-C644-954C-D21B3A2FE569}" srcOrd="0" destOrd="0" presId="urn:microsoft.com/office/officeart/2005/8/layout/pyramid2"/>
    <dgm:cxn modelId="{402004DF-3473-9047-A27A-5178D6C062DE}" type="presParOf" srcId="{5A11C011-0BBE-AC43-81DC-43C9A3F1164F}" destId="{02CCB27B-C89A-3541-A9B7-52A574D20240}" srcOrd="1" destOrd="0" presId="urn:microsoft.com/office/officeart/2005/8/layout/pyramid2"/>
    <dgm:cxn modelId="{3C6D0C23-B8CC-C542-AC2A-ECED899C35A8}" type="presParOf" srcId="{5A11C011-0BBE-AC43-81DC-43C9A3F1164F}" destId="{C0627A39-EB0A-1C4D-AE4E-1385E5C3E164}" srcOrd="2" destOrd="0" presId="urn:microsoft.com/office/officeart/2005/8/layout/pyramid2"/>
    <dgm:cxn modelId="{16BB690F-D756-7348-83E4-DA14F25BBEED}" type="presParOf" srcId="{5A11C011-0BBE-AC43-81DC-43C9A3F1164F}" destId="{7F9D61F2-D2FE-F94F-994B-53046306391A}" srcOrd="3" destOrd="0" presId="urn:microsoft.com/office/officeart/2005/8/layout/pyramid2"/>
    <dgm:cxn modelId="{10BEC94C-25D9-3041-AE98-704DEC27CE29}" type="presParOf" srcId="{5A11C011-0BBE-AC43-81DC-43C9A3F1164F}" destId="{4BEC8481-F207-FC46-AA7F-2006C04A46B7}" srcOrd="4" destOrd="0" presId="urn:microsoft.com/office/officeart/2005/8/layout/pyramid2"/>
    <dgm:cxn modelId="{0C10D56A-CCB3-4D47-A964-BABA961BC78C}" type="presParOf" srcId="{5A11C011-0BBE-AC43-81DC-43C9A3F1164F}" destId="{D8A59966-DD6A-7C45-AFB1-F859B56AD4F6}"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5017EA-A5BF-2749-BB8A-3784C281D1D1}">
      <dsp:nvSpPr>
        <dsp:cNvPr id="0" name=""/>
        <dsp:cNvSpPr/>
      </dsp:nvSpPr>
      <dsp:spPr>
        <a:xfrm>
          <a:off x="2508178" y="0"/>
          <a:ext cx="3861111" cy="3861111"/>
        </a:xfrm>
        <a:prstGeom prst="triangle">
          <a:avLst/>
        </a:prstGeom>
        <a:gradFill flip="none" rotWithShape="1">
          <a:gsLst>
            <a:gs pos="0">
              <a:schemeClr val="accent3">
                <a:lumMod val="0"/>
                <a:lumOff val="100000"/>
              </a:schemeClr>
            </a:gs>
            <a:gs pos="10000">
              <a:schemeClr val="accent3">
                <a:lumMod val="0"/>
                <a:lumOff val="100000"/>
              </a:schemeClr>
            </a:gs>
            <a:gs pos="100000">
              <a:schemeClr val="accent3">
                <a:lumMod val="100000"/>
              </a:schemeClr>
            </a:gs>
          </a:gsLst>
          <a:path path="shape">
            <a:fillToRect l="50000" t="50000" r="50000" b="50000"/>
          </a:path>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B3367E-4859-C644-954C-D21B3A2FE569}">
      <dsp:nvSpPr>
        <dsp:cNvPr id="0" name=""/>
        <dsp:cNvSpPr/>
      </dsp:nvSpPr>
      <dsp:spPr>
        <a:xfrm>
          <a:off x="4198767" y="357736"/>
          <a:ext cx="2509722" cy="913997"/>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sv-SE" sz="3000" kern="1200" dirty="0"/>
            <a:t>Policy</a:t>
          </a:r>
        </a:p>
      </dsp:txBody>
      <dsp:txXfrm>
        <a:off x="4243385" y="402354"/>
        <a:ext cx="2420486" cy="824761"/>
      </dsp:txXfrm>
    </dsp:sp>
    <dsp:sp modelId="{C0627A39-EB0A-1C4D-AE4E-1385E5C3E164}">
      <dsp:nvSpPr>
        <dsp:cNvPr id="0" name=""/>
        <dsp:cNvSpPr/>
      </dsp:nvSpPr>
      <dsp:spPr>
        <a:xfrm>
          <a:off x="4240002" y="1416431"/>
          <a:ext cx="2509722" cy="913997"/>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sv-SE" sz="3000" kern="1200" dirty="0"/>
            <a:t>Riktlinjer</a:t>
          </a:r>
        </a:p>
      </dsp:txBody>
      <dsp:txXfrm>
        <a:off x="4284620" y="1461049"/>
        <a:ext cx="2420486" cy="824761"/>
      </dsp:txXfrm>
    </dsp:sp>
    <dsp:sp modelId="{4BEC8481-F207-FC46-AA7F-2006C04A46B7}">
      <dsp:nvSpPr>
        <dsp:cNvPr id="0" name=""/>
        <dsp:cNvSpPr/>
      </dsp:nvSpPr>
      <dsp:spPr>
        <a:xfrm>
          <a:off x="4240002" y="2444679"/>
          <a:ext cx="2509722" cy="913997"/>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sv-SE" sz="3000" kern="1200" dirty="0"/>
            <a:t>Anvisningar</a:t>
          </a:r>
        </a:p>
      </dsp:txBody>
      <dsp:txXfrm>
        <a:off x="4284620" y="2489297"/>
        <a:ext cx="2420486" cy="824761"/>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sv-SE"/>
          </a:p>
        </p:txBody>
      </p:sp>
      <p:sp>
        <p:nvSpPr>
          <p:cNvPr id="3" name="Platshållare för datum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A2FFE110-E1F6-44CD-8BCD-1DCBC2BD095F}" type="datetimeFigureOut">
              <a:rPr lang="sv-SE" smtClean="0"/>
              <a:t>2023-06-14</a:t>
            </a:fld>
            <a:endParaRPr lang="sv-SE"/>
          </a:p>
        </p:txBody>
      </p:sp>
      <p:sp>
        <p:nvSpPr>
          <p:cNvPr id="4" name="Platshållare för bildobjekt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sv-SE"/>
          </a:p>
        </p:txBody>
      </p:sp>
      <p:sp>
        <p:nvSpPr>
          <p:cNvPr id="5" name="Platshållare för anteckninga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sv-SE"/>
          </a:p>
        </p:txBody>
      </p:sp>
      <p:sp>
        <p:nvSpPr>
          <p:cNvPr id="7" name="Platshållare för bildnumm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62F4D556-88AF-422F-9F64-61E38B12FDE3}" type="slidenum">
              <a:rPr lang="sv-SE" smtClean="0"/>
              <a:t>‹#›</a:t>
            </a:fld>
            <a:endParaRPr lang="sv-SE"/>
          </a:p>
        </p:txBody>
      </p:sp>
    </p:spTree>
    <p:extLst>
      <p:ext uri="{BB962C8B-B14F-4D97-AF65-F5344CB8AC3E}">
        <p14:creationId xmlns:p14="http://schemas.microsoft.com/office/powerpoint/2010/main" val="1057783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2F4D556-88AF-422F-9F64-61E38B12FDE3}" type="slidenum">
              <a:rPr lang="sv-SE" smtClean="0"/>
              <a:t>1</a:t>
            </a:fld>
            <a:endParaRPr lang="sv-SE"/>
          </a:p>
        </p:txBody>
      </p:sp>
    </p:spTree>
    <p:extLst>
      <p:ext uri="{BB962C8B-B14F-4D97-AF65-F5344CB8AC3E}">
        <p14:creationId xmlns:p14="http://schemas.microsoft.com/office/powerpoint/2010/main" val="86762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2F4D556-88AF-422F-9F64-61E38B12FDE3}" type="slidenum">
              <a:rPr lang="sv-SE" smtClean="0"/>
              <a:t>10</a:t>
            </a:fld>
            <a:endParaRPr lang="sv-SE"/>
          </a:p>
        </p:txBody>
      </p:sp>
    </p:spTree>
    <p:extLst>
      <p:ext uri="{BB962C8B-B14F-4D97-AF65-F5344CB8AC3E}">
        <p14:creationId xmlns:p14="http://schemas.microsoft.com/office/powerpoint/2010/main" val="1816400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2F4D556-88AF-422F-9F64-61E38B12FDE3}" type="slidenum">
              <a:rPr lang="sv-SE" smtClean="0"/>
              <a:t>11</a:t>
            </a:fld>
            <a:endParaRPr lang="sv-SE"/>
          </a:p>
        </p:txBody>
      </p:sp>
    </p:spTree>
    <p:extLst>
      <p:ext uri="{BB962C8B-B14F-4D97-AF65-F5344CB8AC3E}">
        <p14:creationId xmlns:p14="http://schemas.microsoft.com/office/powerpoint/2010/main" val="1359397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2F4D556-88AF-422F-9F64-61E38B12FDE3}" type="slidenum">
              <a:rPr lang="sv-SE" smtClean="0"/>
              <a:t>12</a:t>
            </a:fld>
            <a:endParaRPr lang="sv-SE"/>
          </a:p>
        </p:txBody>
      </p:sp>
    </p:spTree>
    <p:extLst>
      <p:ext uri="{BB962C8B-B14F-4D97-AF65-F5344CB8AC3E}">
        <p14:creationId xmlns:p14="http://schemas.microsoft.com/office/powerpoint/2010/main" val="3106598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2F4D556-88AF-422F-9F64-61E38B12FDE3}" type="slidenum">
              <a:rPr lang="sv-SE" smtClean="0"/>
              <a:t>13</a:t>
            </a:fld>
            <a:endParaRPr lang="sv-SE"/>
          </a:p>
        </p:txBody>
      </p:sp>
    </p:spTree>
    <p:extLst>
      <p:ext uri="{BB962C8B-B14F-4D97-AF65-F5344CB8AC3E}">
        <p14:creationId xmlns:p14="http://schemas.microsoft.com/office/powerpoint/2010/main" val="13102835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2F4D556-88AF-422F-9F64-61E38B12FDE3}" type="slidenum">
              <a:rPr lang="sv-SE" smtClean="0"/>
              <a:t>14</a:t>
            </a:fld>
            <a:endParaRPr lang="sv-SE"/>
          </a:p>
        </p:txBody>
      </p:sp>
    </p:spTree>
    <p:extLst>
      <p:ext uri="{BB962C8B-B14F-4D97-AF65-F5344CB8AC3E}">
        <p14:creationId xmlns:p14="http://schemas.microsoft.com/office/powerpoint/2010/main" val="1947445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2F4D556-88AF-422F-9F64-61E38B12FDE3}" type="slidenum">
              <a:rPr lang="sv-SE" smtClean="0"/>
              <a:t>15</a:t>
            </a:fld>
            <a:endParaRPr lang="sv-SE"/>
          </a:p>
        </p:txBody>
      </p:sp>
    </p:spTree>
    <p:extLst>
      <p:ext uri="{BB962C8B-B14F-4D97-AF65-F5344CB8AC3E}">
        <p14:creationId xmlns:p14="http://schemas.microsoft.com/office/powerpoint/2010/main" val="29475937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2F4D556-88AF-422F-9F64-61E38B12FDE3}" type="slidenum">
              <a:rPr lang="sv-SE" smtClean="0"/>
              <a:t>16</a:t>
            </a:fld>
            <a:endParaRPr lang="sv-SE"/>
          </a:p>
        </p:txBody>
      </p:sp>
    </p:spTree>
    <p:extLst>
      <p:ext uri="{BB962C8B-B14F-4D97-AF65-F5344CB8AC3E}">
        <p14:creationId xmlns:p14="http://schemas.microsoft.com/office/powerpoint/2010/main" val="14370851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2F4D556-88AF-422F-9F64-61E38B12FDE3}" type="slidenum">
              <a:rPr lang="sv-SE" smtClean="0"/>
              <a:t>17</a:t>
            </a:fld>
            <a:endParaRPr lang="sv-SE"/>
          </a:p>
        </p:txBody>
      </p:sp>
    </p:spTree>
    <p:extLst>
      <p:ext uri="{BB962C8B-B14F-4D97-AF65-F5344CB8AC3E}">
        <p14:creationId xmlns:p14="http://schemas.microsoft.com/office/powerpoint/2010/main" val="4108136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EA2D2473-4485-4C74-A660-A5E945FB9FE0}" type="slidenum">
              <a:rPr lang="sv-SE" smtClean="0"/>
              <a:t>18</a:t>
            </a:fld>
            <a:endParaRPr lang="sv-SE"/>
          </a:p>
        </p:txBody>
      </p:sp>
    </p:spTree>
    <p:extLst>
      <p:ext uri="{BB962C8B-B14F-4D97-AF65-F5344CB8AC3E}">
        <p14:creationId xmlns:p14="http://schemas.microsoft.com/office/powerpoint/2010/main" val="4001004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2F4D556-88AF-422F-9F64-61E38B12FDE3}" type="slidenum">
              <a:rPr lang="sv-SE" smtClean="0"/>
              <a:t>19</a:t>
            </a:fld>
            <a:endParaRPr lang="sv-SE"/>
          </a:p>
        </p:txBody>
      </p:sp>
    </p:spTree>
    <p:extLst>
      <p:ext uri="{BB962C8B-B14F-4D97-AF65-F5344CB8AC3E}">
        <p14:creationId xmlns:p14="http://schemas.microsoft.com/office/powerpoint/2010/main" val="3665196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2F4D556-88AF-422F-9F64-61E38B12FDE3}" type="slidenum">
              <a:rPr lang="sv-SE" smtClean="0"/>
              <a:t>2</a:t>
            </a:fld>
            <a:endParaRPr lang="sv-SE"/>
          </a:p>
        </p:txBody>
      </p:sp>
    </p:spTree>
    <p:extLst>
      <p:ext uri="{BB962C8B-B14F-4D97-AF65-F5344CB8AC3E}">
        <p14:creationId xmlns:p14="http://schemas.microsoft.com/office/powerpoint/2010/main" val="37534274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2F4D556-88AF-422F-9F64-61E38B12FDE3}" type="slidenum">
              <a:rPr lang="sv-SE" smtClean="0"/>
              <a:t>20</a:t>
            </a:fld>
            <a:endParaRPr lang="sv-SE"/>
          </a:p>
        </p:txBody>
      </p:sp>
    </p:spTree>
    <p:extLst>
      <p:ext uri="{BB962C8B-B14F-4D97-AF65-F5344CB8AC3E}">
        <p14:creationId xmlns:p14="http://schemas.microsoft.com/office/powerpoint/2010/main" val="12788245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2F4D556-88AF-422F-9F64-61E38B12FDE3}" type="slidenum">
              <a:rPr lang="sv-SE" smtClean="0"/>
              <a:t>21</a:t>
            </a:fld>
            <a:endParaRPr lang="sv-SE"/>
          </a:p>
        </p:txBody>
      </p:sp>
    </p:spTree>
    <p:extLst>
      <p:ext uri="{BB962C8B-B14F-4D97-AF65-F5344CB8AC3E}">
        <p14:creationId xmlns:p14="http://schemas.microsoft.com/office/powerpoint/2010/main" val="8312082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2F4D556-88AF-422F-9F64-61E38B12FDE3}" type="slidenum">
              <a:rPr lang="sv-SE" smtClean="0"/>
              <a:t>22</a:t>
            </a:fld>
            <a:endParaRPr lang="sv-SE"/>
          </a:p>
        </p:txBody>
      </p:sp>
    </p:spTree>
    <p:extLst>
      <p:ext uri="{BB962C8B-B14F-4D97-AF65-F5344CB8AC3E}">
        <p14:creationId xmlns:p14="http://schemas.microsoft.com/office/powerpoint/2010/main" val="39902829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2F4D556-88AF-422F-9F64-61E38B12FDE3}" type="slidenum">
              <a:rPr lang="sv-SE" smtClean="0"/>
              <a:t>23</a:t>
            </a:fld>
            <a:endParaRPr lang="sv-SE"/>
          </a:p>
        </p:txBody>
      </p:sp>
    </p:spTree>
    <p:extLst>
      <p:ext uri="{BB962C8B-B14F-4D97-AF65-F5344CB8AC3E}">
        <p14:creationId xmlns:p14="http://schemas.microsoft.com/office/powerpoint/2010/main" val="19309866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2F4D556-88AF-422F-9F64-61E38B12FDE3}" type="slidenum">
              <a:rPr lang="sv-SE" smtClean="0"/>
              <a:t>24</a:t>
            </a:fld>
            <a:endParaRPr lang="sv-SE"/>
          </a:p>
        </p:txBody>
      </p:sp>
    </p:spTree>
    <p:extLst>
      <p:ext uri="{BB962C8B-B14F-4D97-AF65-F5344CB8AC3E}">
        <p14:creationId xmlns:p14="http://schemas.microsoft.com/office/powerpoint/2010/main" val="9462960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2F4D556-88AF-422F-9F64-61E38B12FDE3}" type="slidenum">
              <a:rPr lang="sv-SE" smtClean="0"/>
              <a:t>25</a:t>
            </a:fld>
            <a:endParaRPr lang="sv-SE"/>
          </a:p>
        </p:txBody>
      </p:sp>
    </p:spTree>
    <p:extLst>
      <p:ext uri="{BB962C8B-B14F-4D97-AF65-F5344CB8AC3E}">
        <p14:creationId xmlns:p14="http://schemas.microsoft.com/office/powerpoint/2010/main" val="26604348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2F4D556-88AF-422F-9F64-61E38B12FDE3}" type="slidenum">
              <a:rPr lang="sv-SE" smtClean="0"/>
              <a:t>26</a:t>
            </a:fld>
            <a:endParaRPr lang="sv-SE"/>
          </a:p>
        </p:txBody>
      </p:sp>
    </p:spTree>
    <p:extLst>
      <p:ext uri="{BB962C8B-B14F-4D97-AF65-F5344CB8AC3E}">
        <p14:creationId xmlns:p14="http://schemas.microsoft.com/office/powerpoint/2010/main" val="27158869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2F4D556-88AF-422F-9F64-61E38B12FDE3}" type="slidenum">
              <a:rPr lang="sv-SE" smtClean="0"/>
              <a:t>27</a:t>
            </a:fld>
            <a:endParaRPr lang="sv-SE"/>
          </a:p>
        </p:txBody>
      </p:sp>
    </p:spTree>
    <p:extLst>
      <p:ext uri="{BB962C8B-B14F-4D97-AF65-F5344CB8AC3E}">
        <p14:creationId xmlns:p14="http://schemas.microsoft.com/office/powerpoint/2010/main" val="15569508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2F4D556-88AF-422F-9F64-61E38B12FDE3}" type="slidenum">
              <a:rPr lang="sv-SE" smtClean="0"/>
              <a:t>28</a:t>
            </a:fld>
            <a:endParaRPr lang="sv-SE"/>
          </a:p>
        </p:txBody>
      </p:sp>
    </p:spTree>
    <p:extLst>
      <p:ext uri="{BB962C8B-B14F-4D97-AF65-F5344CB8AC3E}">
        <p14:creationId xmlns:p14="http://schemas.microsoft.com/office/powerpoint/2010/main" val="9192651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2F4D556-88AF-422F-9F64-61E38B12FDE3}" type="slidenum">
              <a:rPr lang="sv-SE" smtClean="0"/>
              <a:t>29</a:t>
            </a:fld>
            <a:endParaRPr lang="sv-SE"/>
          </a:p>
        </p:txBody>
      </p:sp>
    </p:spTree>
    <p:extLst>
      <p:ext uri="{BB962C8B-B14F-4D97-AF65-F5344CB8AC3E}">
        <p14:creationId xmlns:p14="http://schemas.microsoft.com/office/powerpoint/2010/main" val="3575149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2F4D556-88AF-422F-9F64-61E38B12FDE3}" type="slidenum">
              <a:rPr lang="sv-SE" smtClean="0"/>
              <a:t>3</a:t>
            </a:fld>
            <a:endParaRPr lang="sv-SE"/>
          </a:p>
        </p:txBody>
      </p:sp>
    </p:spTree>
    <p:extLst>
      <p:ext uri="{BB962C8B-B14F-4D97-AF65-F5344CB8AC3E}">
        <p14:creationId xmlns:p14="http://schemas.microsoft.com/office/powerpoint/2010/main" val="16925922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881939">
              <a:defRPr/>
            </a:pPr>
            <a:r>
              <a:rPr lang="sv-SE" sz="1000" b="1" dirty="0"/>
              <a:t>Riskhanteringsloopen – allt hänger samman</a:t>
            </a:r>
            <a:endParaRPr lang="sv-SE" sz="1000" b="1" i="1" dirty="0"/>
          </a:p>
          <a:p>
            <a:pPr marL="165364" indent="-165364" defTabSz="881939">
              <a:buFont typeface="Arial" panose="020B0604020202020204" pitchFamily="34" charset="0"/>
              <a:buChar char="•"/>
              <a:defRPr/>
            </a:pPr>
            <a:r>
              <a:rPr lang="sv-SE" sz="1000" i="1" dirty="0"/>
              <a:t>Stöd för effektivare riskanalyser på informationstillgång eller organisation</a:t>
            </a:r>
          </a:p>
          <a:p>
            <a:pPr marL="606333" lvl="1" indent="-165364">
              <a:buFont typeface="Arial" panose="020B0604020202020204" pitchFamily="34" charset="0"/>
              <a:buChar char="•"/>
            </a:pPr>
            <a:r>
              <a:rPr lang="sv-SE" sz="1000" b="1" dirty="0"/>
              <a:t>Systematik</a:t>
            </a:r>
            <a:r>
              <a:rPr lang="sv-SE" sz="1000" dirty="0"/>
              <a:t> i riskbedömningar, riskprioriteringar och val av lämpliga åtgärder </a:t>
            </a:r>
          </a:p>
          <a:p>
            <a:pPr marL="606333" lvl="1" indent="-165364">
              <a:buFont typeface="Arial" panose="020B0604020202020204" pitchFamily="34" charset="0"/>
              <a:buChar char="•"/>
            </a:pPr>
            <a:r>
              <a:rPr lang="sv-SE" sz="1000" b="1" dirty="0"/>
              <a:t>Förvaltningsbarhet</a:t>
            </a:r>
            <a:r>
              <a:rPr lang="sv-SE" sz="1000" dirty="0"/>
              <a:t> i riskhanteringen över tid</a:t>
            </a:r>
          </a:p>
          <a:p>
            <a:pPr marL="606333" lvl="1" indent="-165364">
              <a:buFont typeface="Arial" panose="020B0604020202020204" pitchFamily="34" charset="0"/>
              <a:buChar char="•"/>
            </a:pPr>
            <a:r>
              <a:rPr lang="sv-SE" sz="1000" b="1" dirty="0"/>
              <a:t>Stöd</a:t>
            </a:r>
            <a:r>
              <a:rPr lang="sv-SE" sz="1000" dirty="0"/>
              <a:t> i riskbeslut i digitaliseringsresan</a:t>
            </a:r>
          </a:p>
          <a:p>
            <a:pPr marL="165364" indent="-165364">
              <a:buFont typeface="Arial" panose="020B0604020202020204" pitchFamily="34" charset="0"/>
              <a:buChar char="•"/>
            </a:pPr>
            <a:endParaRPr lang="sv-SE" sz="1000" dirty="0"/>
          </a:p>
          <a:p>
            <a:pPr marL="165364" indent="-165364">
              <a:buFont typeface="Arial" panose="020B0604020202020204" pitchFamily="34" charset="0"/>
              <a:buChar char="•"/>
            </a:pPr>
            <a:r>
              <a:rPr lang="sv-SE" sz="1000" b="1" dirty="0"/>
              <a:t>Riskbedömning</a:t>
            </a:r>
            <a:r>
              <a:rPr lang="sv-SE" sz="1000" dirty="0"/>
              <a:t>=&gt; identifiering + formulering + värdering (Tillföra KRT som riskkategori (även GDPR, NIS)</a:t>
            </a:r>
          </a:p>
          <a:p>
            <a:pPr marL="165364" indent="-165364" defTabSz="881939">
              <a:buFont typeface="Arial" panose="020B0604020202020204" pitchFamily="34" charset="0"/>
              <a:buChar char="•"/>
              <a:defRPr/>
            </a:pPr>
            <a:r>
              <a:rPr lang="sv-SE" sz="1000" b="1" dirty="0"/>
              <a:t>Riskbehandling</a:t>
            </a:r>
            <a:r>
              <a:rPr lang="sv-SE" sz="1000" dirty="0"/>
              <a:t> =&gt; Identifiera möjliga åtgärder + Val av lämpliga åtgärder + planering av implementation</a:t>
            </a:r>
          </a:p>
          <a:p>
            <a:pPr marL="165364" indent="-165364" defTabSz="881939">
              <a:buFont typeface="Arial" panose="020B0604020202020204" pitchFamily="34" charset="0"/>
              <a:buChar char="•"/>
              <a:defRPr/>
            </a:pPr>
            <a:r>
              <a:rPr lang="sv-SE" sz="1000" b="1" dirty="0">
                <a:solidFill>
                  <a:srgbClr val="000000"/>
                </a:solidFill>
                <a:latin typeface="Frutiger 45 Light"/>
              </a:rPr>
              <a:t>Riskuppföljning</a:t>
            </a:r>
            <a:r>
              <a:rPr lang="sv-SE" sz="1000" dirty="0"/>
              <a:t> = riskreducerande effekt, uppföljning av incidenter etc.</a:t>
            </a:r>
            <a:endParaRPr lang="sv-SE" sz="1000" dirty="0">
              <a:solidFill>
                <a:srgbClr val="000000"/>
              </a:solidFill>
              <a:latin typeface="Frutiger 45 Light"/>
            </a:endParaRPr>
          </a:p>
          <a:p>
            <a:endParaRPr lang="sv-SE" sz="1000" dirty="0"/>
          </a:p>
          <a:p>
            <a:r>
              <a:rPr lang="sv-SE" sz="1000" b="1" dirty="0"/>
              <a:t>KLASSA Riskmodul:</a:t>
            </a:r>
          </a:p>
          <a:p>
            <a:pPr marL="165364" indent="-165364">
              <a:buFont typeface="Arial" panose="020B0604020202020204" pitchFamily="34" charset="0"/>
              <a:buChar char="•"/>
            </a:pPr>
            <a:r>
              <a:rPr lang="sv-SE" sz="1000" dirty="0"/>
              <a:t>Stöd i riskanalysarbetet både som metod/arbetsflöde och som sammanställning/dokumentation</a:t>
            </a:r>
          </a:p>
          <a:p>
            <a:pPr marL="165364" indent="-165364">
              <a:buFont typeface="Arial" panose="020B0604020202020204" pitchFamily="34" charset="0"/>
              <a:buChar char="•"/>
            </a:pPr>
            <a:r>
              <a:rPr lang="sv-SE" sz="1000" dirty="0"/>
              <a:t>Denna presentation fokuserar dels på några centrala principer samt hur dessa är tänkt att hanteras i riskmodulen.</a:t>
            </a:r>
          </a:p>
          <a:p>
            <a:pPr marL="165364" indent="-165364">
              <a:buFont typeface="Arial" panose="020B0604020202020204" pitchFamily="34" charset="0"/>
              <a:buChar char="•"/>
            </a:pPr>
            <a:r>
              <a:rPr lang="sv-SE" sz="1000" dirty="0"/>
              <a:t>Presentationen är inte uttömmande utan exemplifierar vad utvecklingsarbetet i denna fas är inriktat mot.</a:t>
            </a:r>
          </a:p>
          <a:p>
            <a:endParaRPr lang="sv-SE" sz="1000" dirty="0"/>
          </a:p>
          <a:p>
            <a:pPr marL="165364" indent="-165364">
              <a:buFont typeface="Arial" panose="020B0604020202020204" pitchFamily="34" charset="0"/>
              <a:buChar char="•"/>
            </a:pPr>
            <a:r>
              <a:rPr lang="sv-SE" sz="1000" dirty="0"/>
              <a:t>I utvecklingsarbetet har ISO27001, ISO27005 samt </a:t>
            </a:r>
            <a:r>
              <a:rPr lang="sv-SE" sz="1000" dirty="0">
                <a:solidFill>
                  <a:srgbClr val="000000"/>
                </a:solidFill>
              </a:rPr>
              <a:t>FAIR (RA &amp; RT) från </a:t>
            </a:r>
            <a:r>
              <a:rPr lang="sv-SE" sz="1000" dirty="0"/>
              <a:t>The </a:t>
            </a:r>
            <a:r>
              <a:rPr lang="sv-SE" sz="1000" dirty="0" err="1"/>
              <a:t>Open</a:t>
            </a:r>
            <a:r>
              <a:rPr lang="sv-SE" sz="1000" dirty="0"/>
              <a:t> Group beaktats.</a:t>
            </a:r>
          </a:p>
          <a:p>
            <a:endParaRPr lang="sv-SE" sz="1000" dirty="0"/>
          </a:p>
          <a:p>
            <a:pPr marL="165364" indent="-165364">
              <a:buFont typeface="Arial" panose="020B0604020202020204" pitchFamily="34" charset="0"/>
              <a:buChar char="•"/>
            </a:pPr>
            <a:r>
              <a:rPr lang="sv-SE" sz="1000" dirty="0"/>
              <a:t>Viktigt att jobba </a:t>
            </a:r>
            <a:r>
              <a:rPr lang="sv-SE" sz="1000" dirty="0" err="1"/>
              <a:t>SMART:are</a:t>
            </a:r>
            <a:r>
              <a:rPr lang="sv-SE" sz="1000" dirty="0"/>
              <a:t> med riskbedömning, riskbehandling och riskuppföljning…och att aspekten SMART även behöver finnas med kopplat till det beslutade och balanserade skyddet.</a:t>
            </a:r>
          </a:p>
          <a:p>
            <a:pPr marL="165364" indent="-165364">
              <a:buFont typeface="Arial" panose="020B0604020202020204" pitchFamily="34" charset="0"/>
              <a:buChar char="•"/>
            </a:pPr>
            <a:r>
              <a:rPr lang="sv-SE" sz="1000" dirty="0"/>
              <a:t>Genom att sträva mot SMART riskhantering får vi liksom det här med tydlighet, transparens och förklaringsbarhet lite på köpet…(gäller hela loopen från tillgångar och konsekvenser via riskformuleringar och riskbedömning till riskuppföljning).</a:t>
            </a:r>
          </a:p>
          <a:p>
            <a:pPr marL="165364" indent="-165364">
              <a:buFont typeface="Arial" panose="020B0604020202020204" pitchFamily="34" charset="0"/>
              <a:buChar char="•"/>
            </a:pPr>
            <a:r>
              <a:rPr lang="sv-SE" sz="1000" dirty="0"/>
              <a:t>(</a:t>
            </a:r>
            <a:r>
              <a:rPr lang="sv-SE" b="1" dirty="0"/>
              <a:t>SMART = Specifikt, Mätbart, Accepterat, Realistiskt, Tidsatt</a:t>
            </a:r>
            <a:r>
              <a:rPr lang="sv-SE" sz="1000" dirty="0"/>
              <a:t>)</a:t>
            </a:r>
          </a:p>
          <a:p>
            <a:endParaRPr lang="sv-SE" sz="1000" dirty="0"/>
          </a:p>
          <a:p>
            <a:endParaRPr lang="sv-SE" sz="1000" dirty="0"/>
          </a:p>
          <a:p>
            <a:pPr defTabSz="881939">
              <a:defRPr/>
            </a:pPr>
            <a:r>
              <a:rPr lang="sv-SE" sz="1000" dirty="0"/>
              <a:t>Underlättar riskbedömning och riskprioritering gällande (</a:t>
            </a:r>
            <a:r>
              <a:rPr lang="sv-SE" sz="1000" dirty="0">
                <a:solidFill>
                  <a:srgbClr val="FF0000"/>
                </a:solidFill>
              </a:rPr>
              <a:t>Kunna balansera kostnader, </a:t>
            </a:r>
            <a:r>
              <a:rPr lang="sv-SE" sz="1000" dirty="0" err="1">
                <a:solidFill>
                  <a:srgbClr val="FF0000"/>
                </a:solidFill>
              </a:rPr>
              <a:t>bla</a:t>
            </a:r>
            <a:r>
              <a:rPr lang="sv-SE" sz="1000" dirty="0">
                <a:solidFill>
                  <a:srgbClr val="FF0000"/>
                </a:solidFill>
              </a:rPr>
              <a:t> genom korrekta risker och mål</a:t>
            </a:r>
            <a:r>
              <a:rPr lang="sv-SE" sz="1000" dirty="0"/>
              <a:t>)</a:t>
            </a:r>
          </a:p>
          <a:p>
            <a:pPr defTabSz="881939">
              <a:defRPr/>
            </a:pPr>
            <a:r>
              <a:rPr lang="sv-SE" sz="1000" dirty="0"/>
              <a:t>Underlättar riskbehandling och val av lämpliga åtgärder (Kunna balansera skydd)</a:t>
            </a:r>
          </a:p>
          <a:p>
            <a:r>
              <a:rPr lang="sv-SE" sz="1000" dirty="0"/>
              <a:t>Kunna balansera skydd </a:t>
            </a:r>
          </a:p>
          <a:p>
            <a:pPr defTabSz="881939">
              <a:defRPr/>
            </a:pPr>
            <a:endParaRPr lang="sv-SE" sz="1000" dirty="0"/>
          </a:p>
          <a:p>
            <a:pPr defTabSz="881939">
              <a:defRPr/>
            </a:pPr>
            <a:r>
              <a:rPr lang="sv-SE" sz="1000" dirty="0"/>
              <a:t>Genomgången beskriver huvudsakligen:</a:t>
            </a:r>
          </a:p>
          <a:p>
            <a:pPr marL="165364" indent="-165364" defTabSz="881939">
              <a:buFont typeface="Arial" panose="020B0604020202020204" pitchFamily="34" charset="0"/>
              <a:buChar char="•"/>
              <a:defRPr/>
            </a:pPr>
            <a:r>
              <a:rPr lang="sv-SE" sz="1000" dirty="0"/>
              <a:t>Grundläggande förutsättningar för riskhantering</a:t>
            </a:r>
          </a:p>
          <a:p>
            <a:pPr marL="165364" indent="-165364" defTabSz="881939">
              <a:buFont typeface="Arial" panose="020B0604020202020204" pitchFamily="34" charset="0"/>
              <a:buChar char="•"/>
              <a:defRPr/>
            </a:pPr>
            <a:r>
              <a:rPr lang="sv-SE" sz="1000" dirty="0"/>
              <a:t>Riskhanteringens utmaningar (</a:t>
            </a:r>
            <a:r>
              <a:rPr lang="sv-SE" sz="1000" dirty="0" err="1"/>
              <a:t>aka</a:t>
            </a:r>
            <a:r>
              <a:rPr lang="sv-SE" sz="1000" dirty="0"/>
              <a:t> nuläge)</a:t>
            </a:r>
          </a:p>
          <a:p>
            <a:pPr marL="165364" indent="-165364" defTabSz="881939">
              <a:buFont typeface="Arial" panose="020B0604020202020204" pitchFamily="34" charset="0"/>
              <a:buChar char="•"/>
              <a:defRPr/>
            </a:pPr>
            <a:r>
              <a:rPr lang="sv-SE" sz="1000" dirty="0"/>
              <a:t>Nyttor med KLASSA riskmodul som beslutsstöd vid riskhantering</a:t>
            </a:r>
          </a:p>
          <a:p>
            <a:pPr marL="165364" indent="-165364" defTabSz="881939">
              <a:buFont typeface="Arial" panose="020B0604020202020204" pitchFamily="34" charset="0"/>
              <a:buChar char="•"/>
              <a:defRPr/>
            </a:pPr>
            <a:r>
              <a:rPr lang="sv-SE" sz="1000" dirty="0"/>
              <a:t>Exempelvyer från KLASSA riskmodul</a:t>
            </a:r>
          </a:p>
          <a:p>
            <a:endParaRPr lang="sv-SE" sz="1000" dirty="0"/>
          </a:p>
          <a:p>
            <a:pPr defTabSz="881939">
              <a:defRPr/>
            </a:pPr>
            <a:r>
              <a:rPr lang="sv-SE" sz="1000" b="1" dirty="0"/>
              <a:t>TYDLIGA RISKER:</a:t>
            </a:r>
          </a:p>
          <a:p>
            <a:pPr marL="275606" indent="-275606">
              <a:spcBef>
                <a:spcPts val="1157"/>
              </a:spcBef>
            </a:pPr>
            <a:r>
              <a:rPr lang="sv-SE" sz="1000" dirty="0"/>
              <a:t>Förbättrat sammanhang i riskbedömning (reducera antaganden)</a:t>
            </a:r>
          </a:p>
          <a:p>
            <a:pPr marL="275606" indent="-275606">
              <a:spcBef>
                <a:spcPts val="1157"/>
              </a:spcBef>
            </a:pPr>
            <a:r>
              <a:rPr lang="sv-SE" sz="1000" dirty="0"/>
              <a:t>Förbättrade riskformuleringar</a:t>
            </a:r>
          </a:p>
          <a:p>
            <a:pPr marL="275606" indent="-275606">
              <a:spcBef>
                <a:spcPts val="1157"/>
              </a:spcBef>
            </a:pPr>
            <a:r>
              <a:rPr lang="sv-SE" sz="1000" dirty="0"/>
              <a:t>Förbättrade estimat med ökad noggrannhet genom intervall med min, max och MT</a:t>
            </a:r>
          </a:p>
          <a:p>
            <a:pPr marL="275606" indent="-275606">
              <a:spcBef>
                <a:spcPts val="1157"/>
              </a:spcBef>
            </a:pPr>
            <a:r>
              <a:rPr lang="sv-SE" sz="1000" dirty="0"/>
              <a:t>Kunna kategorisera risker (för att underlätta aggregering uppåt). </a:t>
            </a:r>
            <a:r>
              <a:rPr lang="sv-SE" sz="1000" b="1" i="1" dirty="0">
                <a:solidFill>
                  <a:srgbClr val="FF0000"/>
                </a:solidFill>
              </a:rPr>
              <a:t>[Egen notering: VIKTIGT ÖVERVÄGANDE: Vad ska kategoriseringen spegla? Ref till var konsekvensen uppstår? Ref till vad som möjliggör  risken (typ säkerhetsåtgärd)? Ref till hotet?]</a:t>
            </a:r>
          </a:p>
          <a:p>
            <a:endParaRPr lang="sv-SE" sz="1000" dirty="0"/>
          </a:p>
          <a:p>
            <a:pPr defTabSz="881939">
              <a:defRPr/>
            </a:pPr>
            <a:r>
              <a:rPr lang="sv-SE" sz="1000" b="1" dirty="0"/>
              <a:t>TYDLIG MÅLFORMULERING:</a:t>
            </a:r>
          </a:p>
          <a:p>
            <a:pPr defTabSz="881939">
              <a:defRPr/>
            </a:pPr>
            <a:r>
              <a:rPr lang="sv-SE" sz="1000" dirty="0"/>
              <a:t>Alltid viktigt vad som ska uppnås – inte minst vid </a:t>
            </a:r>
            <a:r>
              <a:rPr lang="sv-SE" sz="1000" dirty="0" err="1"/>
              <a:t>utkontraktering</a:t>
            </a:r>
            <a:r>
              <a:rPr lang="sv-SE" sz="1000" dirty="0"/>
              <a:t> av IT-drift, dvs beställarrollen</a:t>
            </a:r>
          </a:p>
          <a:p>
            <a:pPr defTabSz="881939">
              <a:defRPr/>
            </a:pPr>
            <a:endParaRPr lang="sv-SE" sz="1000" dirty="0"/>
          </a:p>
          <a:p>
            <a:pPr defTabSz="881939">
              <a:defRPr/>
            </a:pPr>
            <a:r>
              <a:rPr lang="sv-SE" sz="1000" b="1" dirty="0"/>
              <a:t>LÄMPLIGA ÅTGÄRDER:</a:t>
            </a:r>
          </a:p>
          <a:p>
            <a:pPr defTabSz="881939">
              <a:defRPr/>
            </a:pPr>
            <a:r>
              <a:rPr lang="sv-SE" sz="1000" dirty="0"/>
              <a:t>(Myndigheten för samhällsskydd och beredskaps föreskrifter om informationssäkerhet för statliga myndigheter (MSBFS 2020:6, 6 §)) </a:t>
            </a:r>
          </a:p>
          <a:p>
            <a:pPr defTabSz="881939">
              <a:defRPr/>
            </a:pPr>
            <a:r>
              <a:rPr lang="sv-SE" sz="1000" b="1" i="1" dirty="0"/>
              <a:t>…utifrån genomförd informationsklassning och riskbedömning identifiera behov av och införa ändamålsenliga och proportionella säkerhetsåtgärder, och utvärdera säkerhetsåtgärderna samt vid behov anpassa skyddet av informationen.</a:t>
            </a:r>
          </a:p>
          <a:p>
            <a:pPr defTabSz="881939">
              <a:defRPr/>
            </a:pPr>
            <a:r>
              <a:rPr lang="sv-SE" sz="1000" u="sng" dirty="0"/>
              <a:t>!Kunna balansera skydd!</a:t>
            </a:r>
          </a:p>
          <a:p>
            <a:pPr defTabSz="881939">
              <a:defRPr/>
            </a:pPr>
            <a:endParaRPr lang="sv-SE" sz="1000" dirty="0"/>
          </a:p>
          <a:p>
            <a:pPr defTabSz="881939">
              <a:defRPr/>
            </a:pPr>
            <a:r>
              <a:rPr lang="sv-SE" sz="1000" b="1" dirty="0"/>
              <a:t>UPPFÖLJNING:</a:t>
            </a:r>
          </a:p>
          <a:p>
            <a:pPr defTabSz="881939">
              <a:defRPr/>
            </a:pPr>
            <a:r>
              <a:rPr lang="sv-SE" sz="1000" dirty="0"/>
              <a:t>Genom att sammanställa riskkategorier kan övergripande status och trender identifieras och följas upp. </a:t>
            </a:r>
          </a:p>
          <a:p>
            <a:pPr defTabSz="881939">
              <a:defRPr/>
            </a:pPr>
            <a:r>
              <a:rPr lang="sv-SE" sz="1000" dirty="0"/>
              <a:t>Sammanställda statusbilder kan även vara utgångspunkt för att ”borra sig ned” till underliggande risk(er)</a:t>
            </a:r>
          </a:p>
          <a:p>
            <a:pPr defTabSz="881939">
              <a:defRPr/>
            </a:pPr>
            <a:endParaRPr lang="sv-SE" sz="1000" dirty="0"/>
          </a:p>
          <a:p>
            <a:pPr defTabSz="881939">
              <a:defRPr/>
            </a:pPr>
            <a:endParaRPr lang="sv-SE" sz="1000" dirty="0"/>
          </a:p>
          <a:p>
            <a:pPr defTabSz="881939">
              <a:defRPr/>
            </a:pPr>
            <a:r>
              <a:rPr lang="sv-SE" sz="1000" dirty="0"/>
              <a:t>Förutsättningar riskhantering: </a:t>
            </a:r>
            <a:r>
              <a:rPr lang="sv-SE" sz="1000" i="1" dirty="0"/>
              <a:t>Ref: FAIR (The </a:t>
            </a:r>
            <a:r>
              <a:rPr lang="sv-SE" sz="1000" i="1" dirty="0" err="1"/>
              <a:t>Open</a:t>
            </a:r>
            <a:r>
              <a:rPr lang="sv-SE" sz="1000" i="1" dirty="0"/>
              <a:t> Group </a:t>
            </a:r>
            <a:r>
              <a:rPr lang="sv-SE" sz="1000" i="1" dirty="0" err="1"/>
              <a:t>Technical</a:t>
            </a:r>
            <a:r>
              <a:rPr lang="sv-SE" sz="1000" i="1" dirty="0"/>
              <a:t> Standard)</a:t>
            </a:r>
          </a:p>
          <a:p>
            <a:r>
              <a:rPr lang="sv-SE" sz="1000" dirty="0"/>
              <a:t>Effektiv Riskhantering…Förutsätter:</a:t>
            </a:r>
          </a:p>
          <a:p>
            <a:pPr lvl="1"/>
            <a:r>
              <a:rPr lang="sv-SE" sz="1000" dirty="0"/>
              <a:t>Välinformerade beslut…Förutsätter:</a:t>
            </a:r>
          </a:p>
          <a:p>
            <a:pPr lvl="2"/>
            <a:r>
              <a:rPr lang="sv-SE" sz="1000" dirty="0"/>
              <a:t>Jämförelser och avvägningar…Förutsätter:</a:t>
            </a:r>
          </a:p>
          <a:p>
            <a:pPr lvl="3"/>
            <a:r>
              <a:rPr lang="sv-SE" sz="1000" dirty="0"/>
              <a:t>Mäta och utvärdera…Förutsätter:</a:t>
            </a:r>
          </a:p>
          <a:p>
            <a:pPr lvl="4"/>
            <a:r>
              <a:rPr lang="sv-SE" sz="1000" dirty="0"/>
              <a:t>Tydlig riskmodell</a:t>
            </a:r>
          </a:p>
          <a:p>
            <a:endParaRPr lang="sv-SE" sz="1000" dirty="0"/>
          </a:p>
          <a:p>
            <a:r>
              <a:rPr lang="sv-SE" sz="1000" dirty="0"/>
              <a:t>Riskanalys nyttjas som beslutsstöd i verksamheten (</a:t>
            </a:r>
            <a:r>
              <a:rPr lang="sv-SE" sz="1000" dirty="0" err="1"/>
              <a:t>Stra</a:t>
            </a:r>
            <a:r>
              <a:rPr lang="sv-SE" sz="1000" dirty="0"/>
              <a:t>, Tak, </a:t>
            </a:r>
            <a:r>
              <a:rPr lang="sv-SE" sz="1000" dirty="0" err="1"/>
              <a:t>Op</a:t>
            </a:r>
            <a:r>
              <a:rPr lang="sv-SE" sz="1000" dirty="0"/>
              <a:t>)</a:t>
            </a:r>
          </a:p>
          <a:p>
            <a:r>
              <a:rPr lang="sv-SE" sz="1000" dirty="0"/>
              <a:t>Begränsade ekonomiska resurser för riskhantering</a:t>
            </a:r>
          </a:p>
          <a:p>
            <a:r>
              <a:rPr lang="sv-SE" sz="1000" dirty="0"/>
              <a:t>Riskreducerande åtgärder driver kostnader/resurser</a:t>
            </a:r>
          </a:p>
          <a:p>
            <a:r>
              <a:rPr lang="sv-SE" sz="1000" dirty="0"/>
              <a:t>Riskreducerande åtgärder ökar användarfriktionen</a:t>
            </a:r>
          </a:p>
          <a:p>
            <a:r>
              <a:rPr lang="sv-SE" sz="1000" dirty="0"/>
              <a:t>Nödvändigt att kunna verifiera och rapportera progress (risknivå/kostnad) för riskreducerande åtgärder.</a:t>
            </a:r>
          </a:p>
          <a:p>
            <a:endParaRPr lang="sv-SE" sz="1000" dirty="0"/>
          </a:p>
          <a:p>
            <a:endParaRPr lang="sv-SE" sz="1000" dirty="0"/>
          </a:p>
          <a:p>
            <a:r>
              <a:rPr lang="sv-SE" sz="1000" dirty="0"/>
              <a:t>Återanvändning och erfarenhetsutbyte av riskarbete</a:t>
            </a:r>
          </a:p>
          <a:p>
            <a:pPr lvl="1"/>
            <a:r>
              <a:rPr lang="sv-SE" sz="1000" dirty="0"/>
              <a:t>Spårbart, systematiskt och kontrollerat sätt kunna ”återanvända” utfört riskarbete. </a:t>
            </a:r>
          </a:p>
          <a:p>
            <a:pPr lvl="1"/>
            <a:r>
              <a:rPr lang="sv-SE" sz="1000" dirty="0"/>
              <a:t>Möjliggör skapande av förteckningar av risker, hot, mål och lämpliga åtgärder</a:t>
            </a:r>
          </a:p>
          <a:p>
            <a:pPr lvl="1"/>
            <a:r>
              <a:rPr lang="sv-SE" sz="1000" dirty="0"/>
              <a:t>Kunna dela förteckningar av risker, hot, mål och lämpliga åtgärder mellan användarorganisationerna av KLASSA (?)</a:t>
            </a:r>
          </a:p>
          <a:p>
            <a:pPr marL="165364" indent="-165364">
              <a:buFont typeface="Arial" panose="020B0604020202020204" pitchFamily="34" charset="0"/>
              <a:buChar char="•"/>
            </a:pPr>
            <a:r>
              <a:rPr lang="sv-SE" sz="1000" dirty="0"/>
              <a:t>Ev. vy i verktyget där man kan återanvända risker. Hur ska man hitta en delad risk i en lång lista. Kan lösas med riskformuleringarna och tillhörande målformuleringar. Katalog med möjlighet att söka. </a:t>
            </a:r>
          </a:p>
          <a:p>
            <a:pPr marL="165364" indent="-165364" defTabSz="881939">
              <a:buFont typeface="Arial" panose="020B0604020202020204" pitchFamily="34" charset="0"/>
              <a:buChar char="•"/>
              <a:defRPr/>
            </a:pPr>
            <a:r>
              <a:rPr lang="sv-SE" sz="1000" dirty="0"/>
              <a:t>(Här kan man kanske tänka sig att man över tid kan be användarorganisationerna av KLASSA om man får exportera deras riskbeskrivningar. Och sedan kolla igenom, identifiera mest relevanta,  och sen om möjligt skicka ut till alla som vill. ) </a:t>
            </a:r>
          </a:p>
          <a:p>
            <a:endParaRPr lang="sv-SE" sz="1000" dirty="0"/>
          </a:p>
        </p:txBody>
      </p:sp>
      <p:sp>
        <p:nvSpPr>
          <p:cNvPr id="4" name="Platshållare för bildnummer 3"/>
          <p:cNvSpPr>
            <a:spLocks noGrp="1"/>
          </p:cNvSpPr>
          <p:nvPr>
            <p:ph type="sldNum" sz="quarter" idx="10"/>
          </p:nvPr>
        </p:nvSpPr>
        <p:spPr/>
        <p:txBody>
          <a:bodyPr/>
          <a:lstStyle/>
          <a:p>
            <a:fld id="{5408754E-DF42-4A2E-845A-04F3D7890121}" type="slidenum">
              <a:rPr lang="sv-SE" smtClean="0"/>
              <a:t>30</a:t>
            </a:fld>
            <a:endParaRPr lang="sv-SE"/>
          </a:p>
        </p:txBody>
      </p:sp>
    </p:spTree>
    <p:extLst>
      <p:ext uri="{BB962C8B-B14F-4D97-AF65-F5344CB8AC3E}">
        <p14:creationId xmlns:p14="http://schemas.microsoft.com/office/powerpoint/2010/main" val="12815381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2F4D556-88AF-422F-9F64-61E38B12FDE3}" type="slidenum">
              <a:rPr lang="sv-SE" smtClean="0"/>
              <a:t>31</a:t>
            </a:fld>
            <a:endParaRPr lang="sv-SE"/>
          </a:p>
        </p:txBody>
      </p:sp>
    </p:spTree>
    <p:extLst>
      <p:ext uri="{BB962C8B-B14F-4D97-AF65-F5344CB8AC3E}">
        <p14:creationId xmlns:p14="http://schemas.microsoft.com/office/powerpoint/2010/main" val="42392303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2F4D556-88AF-422F-9F64-61E38B12FDE3}" type="slidenum">
              <a:rPr lang="sv-SE" smtClean="0"/>
              <a:t>32</a:t>
            </a:fld>
            <a:endParaRPr lang="sv-SE"/>
          </a:p>
        </p:txBody>
      </p:sp>
    </p:spTree>
    <p:extLst>
      <p:ext uri="{BB962C8B-B14F-4D97-AF65-F5344CB8AC3E}">
        <p14:creationId xmlns:p14="http://schemas.microsoft.com/office/powerpoint/2010/main" val="4531039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2F4D556-88AF-422F-9F64-61E38B12FDE3}" type="slidenum">
              <a:rPr lang="sv-SE" smtClean="0"/>
              <a:t>33</a:t>
            </a:fld>
            <a:endParaRPr lang="sv-SE"/>
          </a:p>
        </p:txBody>
      </p:sp>
    </p:spTree>
    <p:extLst>
      <p:ext uri="{BB962C8B-B14F-4D97-AF65-F5344CB8AC3E}">
        <p14:creationId xmlns:p14="http://schemas.microsoft.com/office/powerpoint/2010/main" val="11201165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2F4D556-88AF-422F-9F64-61E38B12FDE3}" type="slidenum">
              <a:rPr lang="sv-SE" smtClean="0"/>
              <a:t>34</a:t>
            </a:fld>
            <a:endParaRPr lang="sv-SE"/>
          </a:p>
        </p:txBody>
      </p:sp>
    </p:spTree>
    <p:extLst>
      <p:ext uri="{BB962C8B-B14F-4D97-AF65-F5344CB8AC3E}">
        <p14:creationId xmlns:p14="http://schemas.microsoft.com/office/powerpoint/2010/main" val="17039977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2F4D556-88AF-422F-9F64-61E38B12FDE3}" type="slidenum">
              <a:rPr lang="sv-SE" smtClean="0"/>
              <a:t>35</a:t>
            </a:fld>
            <a:endParaRPr lang="sv-SE"/>
          </a:p>
        </p:txBody>
      </p:sp>
    </p:spTree>
    <p:extLst>
      <p:ext uri="{BB962C8B-B14F-4D97-AF65-F5344CB8AC3E}">
        <p14:creationId xmlns:p14="http://schemas.microsoft.com/office/powerpoint/2010/main" val="24873296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2F4D556-88AF-422F-9F64-61E38B12FDE3}" type="slidenum">
              <a:rPr lang="sv-SE" smtClean="0"/>
              <a:t>36</a:t>
            </a:fld>
            <a:endParaRPr lang="sv-SE"/>
          </a:p>
        </p:txBody>
      </p:sp>
    </p:spTree>
    <p:extLst>
      <p:ext uri="{BB962C8B-B14F-4D97-AF65-F5344CB8AC3E}">
        <p14:creationId xmlns:p14="http://schemas.microsoft.com/office/powerpoint/2010/main" val="32639230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2F4D556-88AF-422F-9F64-61E38B12FDE3}" type="slidenum">
              <a:rPr lang="sv-SE" smtClean="0"/>
              <a:t>37</a:t>
            </a:fld>
            <a:endParaRPr lang="sv-SE"/>
          </a:p>
        </p:txBody>
      </p:sp>
    </p:spTree>
    <p:extLst>
      <p:ext uri="{BB962C8B-B14F-4D97-AF65-F5344CB8AC3E}">
        <p14:creationId xmlns:p14="http://schemas.microsoft.com/office/powerpoint/2010/main" val="27316295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2F4D556-88AF-422F-9F64-61E38B12FDE3}" type="slidenum">
              <a:rPr lang="sv-SE" smtClean="0"/>
              <a:t>38</a:t>
            </a:fld>
            <a:endParaRPr lang="sv-SE"/>
          </a:p>
        </p:txBody>
      </p:sp>
    </p:spTree>
    <p:extLst>
      <p:ext uri="{BB962C8B-B14F-4D97-AF65-F5344CB8AC3E}">
        <p14:creationId xmlns:p14="http://schemas.microsoft.com/office/powerpoint/2010/main" val="30092271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2F4D556-88AF-422F-9F64-61E38B12FDE3}" type="slidenum">
              <a:rPr lang="sv-SE" smtClean="0"/>
              <a:t>39</a:t>
            </a:fld>
            <a:endParaRPr lang="sv-SE"/>
          </a:p>
        </p:txBody>
      </p:sp>
    </p:spTree>
    <p:extLst>
      <p:ext uri="{BB962C8B-B14F-4D97-AF65-F5344CB8AC3E}">
        <p14:creationId xmlns:p14="http://schemas.microsoft.com/office/powerpoint/2010/main" val="4148838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2F4D556-88AF-422F-9F64-61E38B12FDE3}" type="slidenum">
              <a:rPr lang="sv-SE" smtClean="0"/>
              <a:t>4</a:t>
            </a:fld>
            <a:endParaRPr lang="sv-SE"/>
          </a:p>
        </p:txBody>
      </p:sp>
    </p:spTree>
    <p:extLst>
      <p:ext uri="{BB962C8B-B14F-4D97-AF65-F5344CB8AC3E}">
        <p14:creationId xmlns:p14="http://schemas.microsoft.com/office/powerpoint/2010/main" val="19948562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2F4D556-88AF-422F-9F64-61E38B12FDE3}" type="slidenum">
              <a:rPr lang="sv-SE" smtClean="0"/>
              <a:t>40</a:t>
            </a:fld>
            <a:endParaRPr lang="sv-SE"/>
          </a:p>
        </p:txBody>
      </p:sp>
    </p:spTree>
    <p:extLst>
      <p:ext uri="{BB962C8B-B14F-4D97-AF65-F5344CB8AC3E}">
        <p14:creationId xmlns:p14="http://schemas.microsoft.com/office/powerpoint/2010/main" val="34451858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2F4D556-88AF-422F-9F64-61E38B12FDE3}" type="slidenum">
              <a:rPr lang="sv-SE" smtClean="0"/>
              <a:t>41</a:t>
            </a:fld>
            <a:endParaRPr lang="sv-SE"/>
          </a:p>
        </p:txBody>
      </p:sp>
    </p:spTree>
    <p:extLst>
      <p:ext uri="{BB962C8B-B14F-4D97-AF65-F5344CB8AC3E}">
        <p14:creationId xmlns:p14="http://schemas.microsoft.com/office/powerpoint/2010/main" val="40157607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2F4D556-88AF-422F-9F64-61E38B12FDE3}" type="slidenum">
              <a:rPr lang="sv-SE" smtClean="0"/>
              <a:t>42</a:t>
            </a:fld>
            <a:endParaRPr lang="sv-SE"/>
          </a:p>
        </p:txBody>
      </p:sp>
    </p:spTree>
    <p:extLst>
      <p:ext uri="{BB962C8B-B14F-4D97-AF65-F5344CB8AC3E}">
        <p14:creationId xmlns:p14="http://schemas.microsoft.com/office/powerpoint/2010/main" val="7676079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2F4D556-88AF-422F-9F64-61E38B12FDE3}" type="slidenum">
              <a:rPr lang="sv-SE" smtClean="0"/>
              <a:t>43</a:t>
            </a:fld>
            <a:endParaRPr lang="sv-SE"/>
          </a:p>
        </p:txBody>
      </p:sp>
    </p:spTree>
    <p:extLst>
      <p:ext uri="{BB962C8B-B14F-4D97-AF65-F5344CB8AC3E}">
        <p14:creationId xmlns:p14="http://schemas.microsoft.com/office/powerpoint/2010/main" val="38514583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2F4D556-88AF-422F-9F64-61E38B12FDE3}" type="slidenum">
              <a:rPr lang="sv-SE" smtClean="0"/>
              <a:t>44</a:t>
            </a:fld>
            <a:endParaRPr lang="sv-SE"/>
          </a:p>
        </p:txBody>
      </p:sp>
    </p:spTree>
    <p:extLst>
      <p:ext uri="{BB962C8B-B14F-4D97-AF65-F5344CB8AC3E}">
        <p14:creationId xmlns:p14="http://schemas.microsoft.com/office/powerpoint/2010/main" val="33850341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2F4D556-88AF-422F-9F64-61E38B12FDE3}" type="slidenum">
              <a:rPr lang="sv-SE" smtClean="0"/>
              <a:t>45</a:t>
            </a:fld>
            <a:endParaRPr lang="sv-SE"/>
          </a:p>
        </p:txBody>
      </p:sp>
    </p:spTree>
    <p:extLst>
      <p:ext uri="{BB962C8B-B14F-4D97-AF65-F5344CB8AC3E}">
        <p14:creationId xmlns:p14="http://schemas.microsoft.com/office/powerpoint/2010/main" val="18403327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2F4D556-88AF-422F-9F64-61E38B12FDE3}" type="slidenum">
              <a:rPr lang="sv-SE" smtClean="0"/>
              <a:t>46</a:t>
            </a:fld>
            <a:endParaRPr lang="sv-SE"/>
          </a:p>
        </p:txBody>
      </p:sp>
    </p:spTree>
    <p:extLst>
      <p:ext uri="{BB962C8B-B14F-4D97-AF65-F5344CB8AC3E}">
        <p14:creationId xmlns:p14="http://schemas.microsoft.com/office/powerpoint/2010/main" val="28758593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2F4D556-88AF-422F-9F64-61E38B12FDE3}" type="slidenum">
              <a:rPr lang="sv-SE" smtClean="0"/>
              <a:t>47</a:t>
            </a:fld>
            <a:endParaRPr lang="sv-SE"/>
          </a:p>
        </p:txBody>
      </p:sp>
    </p:spTree>
    <p:extLst>
      <p:ext uri="{BB962C8B-B14F-4D97-AF65-F5344CB8AC3E}">
        <p14:creationId xmlns:p14="http://schemas.microsoft.com/office/powerpoint/2010/main" val="6140386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2F4D556-88AF-422F-9F64-61E38B12FDE3}" type="slidenum">
              <a:rPr lang="sv-SE" smtClean="0"/>
              <a:t>48</a:t>
            </a:fld>
            <a:endParaRPr lang="sv-SE"/>
          </a:p>
        </p:txBody>
      </p:sp>
    </p:spTree>
    <p:extLst>
      <p:ext uri="{BB962C8B-B14F-4D97-AF65-F5344CB8AC3E}">
        <p14:creationId xmlns:p14="http://schemas.microsoft.com/office/powerpoint/2010/main" val="25185598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2F4D556-88AF-422F-9F64-61E38B12FDE3}" type="slidenum">
              <a:rPr lang="sv-SE" smtClean="0"/>
              <a:t>49</a:t>
            </a:fld>
            <a:endParaRPr lang="sv-SE"/>
          </a:p>
        </p:txBody>
      </p:sp>
    </p:spTree>
    <p:extLst>
      <p:ext uri="{BB962C8B-B14F-4D97-AF65-F5344CB8AC3E}">
        <p14:creationId xmlns:p14="http://schemas.microsoft.com/office/powerpoint/2010/main" val="1460381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2F4D556-88AF-422F-9F64-61E38B12FDE3}" type="slidenum">
              <a:rPr lang="sv-SE" smtClean="0"/>
              <a:t>5</a:t>
            </a:fld>
            <a:endParaRPr lang="sv-SE"/>
          </a:p>
        </p:txBody>
      </p:sp>
    </p:spTree>
    <p:extLst>
      <p:ext uri="{BB962C8B-B14F-4D97-AF65-F5344CB8AC3E}">
        <p14:creationId xmlns:p14="http://schemas.microsoft.com/office/powerpoint/2010/main" val="39359058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2F4D556-88AF-422F-9F64-61E38B12FDE3}" type="slidenum">
              <a:rPr lang="sv-SE" smtClean="0"/>
              <a:t>50</a:t>
            </a:fld>
            <a:endParaRPr lang="sv-SE"/>
          </a:p>
        </p:txBody>
      </p:sp>
    </p:spTree>
    <p:extLst>
      <p:ext uri="{BB962C8B-B14F-4D97-AF65-F5344CB8AC3E}">
        <p14:creationId xmlns:p14="http://schemas.microsoft.com/office/powerpoint/2010/main" val="24233983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2F4D556-88AF-422F-9F64-61E38B12FDE3}" type="slidenum">
              <a:rPr lang="sv-SE" smtClean="0"/>
              <a:t>51</a:t>
            </a:fld>
            <a:endParaRPr lang="sv-SE"/>
          </a:p>
        </p:txBody>
      </p:sp>
    </p:spTree>
    <p:extLst>
      <p:ext uri="{BB962C8B-B14F-4D97-AF65-F5344CB8AC3E}">
        <p14:creationId xmlns:p14="http://schemas.microsoft.com/office/powerpoint/2010/main" val="8211929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2F4D556-88AF-422F-9F64-61E38B12FDE3}" type="slidenum">
              <a:rPr lang="sv-SE" smtClean="0"/>
              <a:t>52</a:t>
            </a:fld>
            <a:endParaRPr lang="sv-SE"/>
          </a:p>
        </p:txBody>
      </p:sp>
    </p:spTree>
    <p:extLst>
      <p:ext uri="{BB962C8B-B14F-4D97-AF65-F5344CB8AC3E}">
        <p14:creationId xmlns:p14="http://schemas.microsoft.com/office/powerpoint/2010/main" val="32495629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2F4D556-88AF-422F-9F64-61E38B12FDE3}" type="slidenum">
              <a:rPr lang="sv-SE" smtClean="0"/>
              <a:t>53</a:t>
            </a:fld>
            <a:endParaRPr lang="sv-SE"/>
          </a:p>
        </p:txBody>
      </p:sp>
    </p:spTree>
    <p:extLst>
      <p:ext uri="{BB962C8B-B14F-4D97-AF65-F5344CB8AC3E}">
        <p14:creationId xmlns:p14="http://schemas.microsoft.com/office/powerpoint/2010/main" val="11917061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2F4D556-88AF-422F-9F64-61E38B12FDE3}" type="slidenum">
              <a:rPr lang="sv-SE" smtClean="0"/>
              <a:t>54</a:t>
            </a:fld>
            <a:endParaRPr lang="sv-SE"/>
          </a:p>
        </p:txBody>
      </p:sp>
    </p:spTree>
    <p:extLst>
      <p:ext uri="{BB962C8B-B14F-4D97-AF65-F5344CB8AC3E}">
        <p14:creationId xmlns:p14="http://schemas.microsoft.com/office/powerpoint/2010/main" val="27378700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2F4D556-88AF-422F-9F64-61E38B12FDE3}" type="slidenum">
              <a:rPr lang="sv-SE" smtClean="0"/>
              <a:t>55</a:t>
            </a:fld>
            <a:endParaRPr lang="sv-SE"/>
          </a:p>
        </p:txBody>
      </p:sp>
    </p:spTree>
    <p:extLst>
      <p:ext uri="{BB962C8B-B14F-4D97-AF65-F5344CB8AC3E}">
        <p14:creationId xmlns:p14="http://schemas.microsoft.com/office/powerpoint/2010/main" val="5734001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2F4D556-88AF-422F-9F64-61E38B12FDE3}" type="slidenum">
              <a:rPr lang="sv-SE" smtClean="0"/>
              <a:t>56</a:t>
            </a:fld>
            <a:endParaRPr lang="sv-SE"/>
          </a:p>
        </p:txBody>
      </p:sp>
    </p:spTree>
    <p:extLst>
      <p:ext uri="{BB962C8B-B14F-4D97-AF65-F5344CB8AC3E}">
        <p14:creationId xmlns:p14="http://schemas.microsoft.com/office/powerpoint/2010/main" val="30118946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2F4D556-88AF-422F-9F64-61E38B12FDE3}" type="slidenum">
              <a:rPr lang="sv-SE" smtClean="0"/>
              <a:t>57</a:t>
            </a:fld>
            <a:endParaRPr lang="sv-SE"/>
          </a:p>
        </p:txBody>
      </p:sp>
    </p:spTree>
    <p:extLst>
      <p:ext uri="{BB962C8B-B14F-4D97-AF65-F5344CB8AC3E}">
        <p14:creationId xmlns:p14="http://schemas.microsoft.com/office/powerpoint/2010/main" val="38457010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2F4D556-88AF-422F-9F64-61E38B12FDE3}" type="slidenum">
              <a:rPr lang="sv-SE" smtClean="0"/>
              <a:t>58</a:t>
            </a:fld>
            <a:endParaRPr lang="sv-SE"/>
          </a:p>
        </p:txBody>
      </p:sp>
    </p:spTree>
    <p:extLst>
      <p:ext uri="{BB962C8B-B14F-4D97-AF65-F5344CB8AC3E}">
        <p14:creationId xmlns:p14="http://schemas.microsoft.com/office/powerpoint/2010/main" val="34965752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2F4D556-88AF-422F-9F64-61E38B12FDE3}" type="slidenum">
              <a:rPr lang="sv-SE" smtClean="0"/>
              <a:t>59</a:t>
            </a:fld>
            <a:endParaRPr lang="sv-SE"/>
          </a:p>
        </p:txBody>
      </p:sp>
    </p:spTree>
    <p:extLst>
      <p:ext uri="{BB962C8B-B14F-4D97-AF65-F5344CB8AC3E}">
        <p14:creationId xmlns:p14="http://schemas.microsoft.com/office/powerpoint/2010/main" val="3184257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2F4D556-88AF-422F-9F64-61E38B12FDE3}" type="slidenum">
              <a:rPr lang="sv-SE" smtClean="0"/>
              <a:t>6</a:t>
            </a:fld>
            <a:endParaRPr lang="sv-SE"/>
          </a:p>
        </p:txBody>
      </p:sp>
    </p:spTree>
    <p:extLst>
      <p:ext uri="{BB962C8B-B14F-4D97-AF65-F5344CB8AC3E}">
        <p14:creationId xmlns:p14="http://schemas.microsoft.com/office/powerpoint/2010/main" val="30308936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MSB:s vägledning om säkerhetsåtgärder i informationssystem baserar sig på myndighetens föreskrifter MSBFS 2020:7</a:t>
            </a:r>
          </a:p>
        </p:txBody>
      </p:sp>
      <p:sp>
        <p:nvSpPr>
          <p:cNvPr id="4" name="Platshållare för bildnummer 3"/>
          <p:cNvSpPr>
            <a:spLocks noGrp="1"/>
          </p:cNvSpPr>
          <p:nvPr>
            <p:ph type="sldNum" sz="quarter" idx="5"/>
          </p:nvPr>
        </p:nvSpPr>
        <p:spPr/>
        <p:txBody>
          <a:bodyPr/>
          <a:lstStyle/>
          <a:p>
            <a:fld id="{662D815B-8CE1-470A-BE90-67DF8B906C4D}" type="slidenum">
              <a:rPr lang="sv-SE" smtClean="0"/>
              <a:t>60</a:t>
            </a:fld>
            <a:endParaRPr lang="sv-SE"/>
          </a:p>
        </p:txBody>
      </p:sp>
    </p:spTree>
    <p:extLst>
      <p:ext uri="{BB962C8B-B14F-4D97-AF65-F5344CB8AC3E}">
        <p14:creationId xmlns:p14="http://schemas.microsoft.com/office/powerpoint/2010/main" val="16434790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 krav vi kan identifiera innehåller flera viktiga informationsfält som vi kan använda i Klassa.</a:t>
            </a:r>
          </a:p>
        </p:txBody>
      </p:sp>
      <p:sp>
        <p:nvSpPr>
          <p:cNvPr id="4" name="Platshållare för bildnummer 3"/>
          <p:cNvSpPr>
            <a:spLocks noGrp="1"/>
          </p:cNvSpPr>
          <p:nvPr>
            <p:ph type="sldNum" sz="quarter" idx="5"/>
          </p:nvPr>
        </p:nvSpPr>
        <p:spPr/>
        <p:txBody>
          <a:bodyPr/>
          <a:lstStyle/>
          <a:p>
            <a:fld id="{662D815B-8CE1-470A-BE90-67DF8B906C4D}" type="slidenum">
              <a:rPr lang="sv-SE" smtClean="0"/>
              <a:t>61</a:t>
            </a:fld>
            <a:endParaRPr lang="sv-SE"/>
          </a:p>
        </p:txBody>
      </p:sp>
    </p:spTree>
    <p:extLst>
      <p:ext uri="{BB962C8B-B14F-4D97-AF65-F5344CB8AC3E}">
        <p14:creationId xmlns:p14="http://schemas.microsoft.com/office/powerpoint/2010/main" val="27836309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Här ser vi en fabricerad bild av hur det kan komma att se ut i Klassa med kravtexten (1:a delkravet) samt infotexterna som poppar upp när man för pekaren över dem.</a:t>
            </a:r>
          </a:p>
        </p:txBody>
      </p:sp>
      <p:sp>
        <p:nvSpPr>
          <p:cNvPr id="4" name="Platshållare för bildnummer 3"/>
          <p:cNvSpPr>
            <a:spLocks noGrp="1"/>
          </p:cNvSpPr>
          <p:nvPr>
            <p:ph type="sldNum" sz="quarter" idx="5"/>
          </p:nvPr>
        </p:nvSpPr>
        <p:spPr/>
        <p:txBody>
          <a:bodyPr/>
          <a:lstStyle/>
          <a:p>
            <a:fld id="{662D815B-8CE1-470A-BE90-67DF8B906C4D}" type="slidenum">
              <a:rPr lang="sv-SE" smtClean="0"/>
              <a:t>62</a:t>
            </a:fld>
            <a:endParaRPr lang="sv-SE"/>
          </a:p>
        </p:txBody>
      </p:sp>
    </p:spTree>
    <p:extLst>
      <p:ext uri="{BB962C8B-B14F-4D97-AF65-F5344CB8AC3E}">
        <p14:creationId xmlns:p14="http://schemas.microsoft.com/office/powerpoint/2010/main" val="4015020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2F4D556-88AF-422F-9F64-61E38B12FDE3}" type="slidenum">
              <a:rPr lang="sv-SE" smtClean="0"/>
              <a:t>63</a:t>
            </a:fld>
            <a:endParaRPr lang="sv-SE"/>
          </a:p>
        </p:txBody>
      </p:sp>
    </p:spTree>
    <p:extLst>
      <p:ext uri="{BB962C8B-B14F-4D97-AF65-F5344CB8AC3E}">
        <p14:creationId xmlns:p14="http://schemas.microsoft.com/office/powerpoint/2010/main" val="23011895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2D2473-4485-4C74-A660-A5E945FB9FE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01321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100"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08754E-DF42-4A2E-845A-04F3D789012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6472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08754E-DF42-4A2E-845A-04F3D789012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20026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EA2D2473-4485-4C74-A660-A5E945FB9FE0}" type="slidenum">
              <a:rPr lang="sv-SE" smtClean="0"/>
              <a:t>67</a:t>
            </a:fld>
            <a:endParaRPr lang="sv-SE"/>
          </a:p>
        </p:txBody>
      </p:sp>
    </p:spTree>
    <p:extLst>
      <p:ext uri="{BB962C8B-B14F-4D97-AF65-F5344CB8AC3E}">
        <p14:creationId xmlns:p14="http://schemas.microsoft.com/office/powerpoint/2010/main" val="239207802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08754E-DF42-4A2E-845A-04F3D789012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651048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2D2473-4485-4C74-A660-A5E945FB9FE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6370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2F4D556-88AF-422F-9F64-61E38B12FDE3}" type="slidenum">
              <a:rPr lang="sv-SE" smtClean="0"/>
              <a:t>7</a:t>
            </a:fld>
            <a:endParaRPr lang="sv-SE"/>
          </a:p>
        </p:txBody>
      </p:sp>
    </p:spTree>
    <p:extLst>
      <p:ext uri="{BB962C8B-B14F-4D97-AF65-F5344CB8AC3E}">
        <p14:creationId xmlns:p14="http://schemas.microsoft.com/office/powerpoint/2010/main" val="379742711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000"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2258FD-B0BE-44B6-9F89-CB92400C305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592307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08754E-DF42-4A2E-845A-04F3D789012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443587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5408754E-DF42-4A2E-845A-04F3D7890121}" type="slidenum">
              <a:rPr lang="sv-SE" smtClean="0"/>
              <a:t>72</a:t>
            </a:fld>
            <a:endParaRPr lang="sv-SE"/>
          </a:p>
        </p:txBody>
      </p:sp>
    </p:spTree>
    <p:extLst>
      <p:ext uri="{BB962C8B-B14F-4D97-AF65-F5344CB8AC3E}">
        <p14:creationId xmlns:p14="http://schemas.microsoft.com/office/powerpoint/2010/main" val="169486619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5408754E-DF42-4A2E-845A-04F3D7890121}" type="slidenum">
              <a:rPr lang="sv-SE" smtClean="0"/>
              <a:t>73</a:t>
            </a:fld>
            <a:endParaRPr lang="sv-SE"/>
          </a:p>
        </p:txBody>
      </p:sp>
    </p:spTree>
    <p:extLst>
      <p:ext uri="{BB962C8B-B14F-4D97-AF65-F5344CB8AC3E}">
        <p14:creationId xmlns:p14="http://schemas.microsoft.com/office/powerpoint/2010/main" val="275431568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Att bedriva omvärldsbevakning är väldigt viktigt!</a:t>
            </a:r>
          </a:p>
          <a:p>
            <a:endParaRPr lang="sv-SE"/>
          </a:p>
          <a:p>
            <a:r>
              <a:rPr lang="sv-SE"/>
              <a:t>Gå igenom, kort, de olika bilderna</a:t>
            </a:r>
          </a:p>
        </p:txBody>
      </p:sp>
      <p:sp>
        <p:nvSpPr>
          <p:cNvPr id="4" name="Platshållare för bildnummer 3"/>
          <p:cNvSpPr>
            <a:spLocks noGrp="1"/>
          </p:cNvSpPr>
          <p:nvPr>
            <p:ph type="sldNum" sz="quarter" idx="10"/>
          </p:nvPr>
        </p:nvSpPr>
        <p:spPr/>
        <p:txBody>
          <a:bodyPr/>
          <a:lstStyle/>
          <a:p>
            <a:pPr defTabSz="933237">
              <a:defRPr/>
            </a:pPr>
            <a:fld id="{BA9636DC-28FC-445B-B063-840E7484318B}" type="slidenum">
              <a:rPr lang="sv-SE">
                <a:solidFill>
                  <a:prstClr val="black"/>
                </a:solidFill>
                <a:latin typeface="Calibri" panose="020F0502020204030204"/>
              </a:rPr>
              <a:pPr defTabSz="933237">
                <a:defRPr/>
              </a:pPr>
              <a:t>74</a:t>
            </a:fld>
            <a:endParaRPr lang="sv-SE">
              <a:solidFill>
                <a:prstClr val="black"/>
              </a:solidFill>
              <a:latin typeface="Calibri" panose="020F0502020204030204"/>
            </a:endParaRPr>
          </a:p>
        </p:txBody>
      </p:sp>
    </p:spTree>
    <p:extLst>
      <p:ext uri="{BB962C8B-B14F-4D97-AF65-F5344CB8AC3E}">
        <p14:creationId xmlns:p14="http://schemas.microsoft.com/office/powerpoint/2010/main" val="375142448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65364" indent="-165364">
              <a:buFont typeface="Arial" panose="020B0604020202020204" pitchFamily="34" charset="0"/>
              <a:buChar char="•"/>
            </a:pPr>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08754E-DF42-4A2E-845A-04F3D789012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012130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08754E-DF42-4A2E-845A-04F3D789012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717735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08754E-DF42-4A2E-845A-04F3D789012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026530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08754E-DF42-4A2E-845A-04F3D789012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88740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Är vi färdiga nu?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dirty="0">
                <a:solidFill>
                  <a:schemeClr val="tx1"/>
                </a:solidFill>
                <a:latin typeface="Century Gothic"/>
              </a:rPr>
              <a:t>Det enkla svaret är nej. Kontinuitetshantering bör vara ett systematiskt och återkommande arbete i er organisation för att ni ska kunna upprätthålla funktionalitet i er samhällsviktiga verksamhet. Lycka till med det fortsatta arbetet!</a:t>
            </a: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08754E-DF42-4A2E-845A-04F3D789012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2886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2F4D556-88AF-422F-9F64-61E38B12FDE3}" type="slidenum">
              <a:rPr lang="sv-SE" smtClean="0"/>
              <a:t>8</a:t>
            </a:fld>
            <a:endParaRPr lang="sv-SE"/>
          </a:p>
        </p:txBody>
      </p:sp>
    </p:spTree>
    <p:extLst>
      <p:ext uri="{BB962C8B-B14F-4D97-AF65-F5344CB8AC3E}">
        <p14:creationId xmlns:p14="http://schemas.microsoft.com/office/powerpoint/2010/main" val="383121311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08754E-DF42-4A2E-845A-04F3D789012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697599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65364" indent="-165364">
              <a:buFont typeface="Arial" panose="020B0604020202020204" pitchFamily="34" charset="0"/>
              <a:buChar char="•"/>
            </a:pPr>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08754E-DF42-4A2E-845A-04F3D789012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553219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08754E-DF42-4A2E-845A-04F3D789012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448940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08754E-DF42-4A2E-845A-04F3D789012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495209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08754E-DF42-4A2E-845A-04F3D789012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1784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9636DC-28FC-445B-B063-840E7484318B}"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754138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2F4D556-88AF-422F-9F64-61E38B12FDE3}" type="slidenum">
              <a:rPr lang="sv-SE" smtClean="0"/>
              <a:t>86</a:t>
            </a:fld>
            <a:endParaRPr lang="sv-SE"/>
          </a:p>
        </p:txBody>
      </p:sp>
    </p:spTree>
    <p:extLst>
      <p:ext uri="{BB962C8B-B14F-4D97-AF65-F5344CB8AC3E}">
        <p14:creationId xmlns:p14="http://schemas.microsoft.com/office/powerpoint/2010/main" val="417676687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2F4D556-88AF-422F-9F64-61E38B12FDE3}" type="slidenum">
              <a:rPr lang="sv-SE" smtClean="0"/>
              <a:t>87</a:t>
            </a:fld>
            <a:endParaRPr lang="sv-SE"/>
          </a:p>
        </p:txBody>
      </p:sp>
    </p:spTree>
    <p:extLst>
      <p:ext uri="{BB962C8B-B14F-4D97-AF65-F5344CB8AC3E}">
        <p14:creationId xmlns:p14="http://schemas.microsoft.com/office/powerpoint/2010/main" val="383863346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2F4D556-88AF-422F-9F64-61E38B12FDE3}" type="slidenum">
              <a:rPr lang="sv-SE" smtClean="0"/>
              <a:t>88</a:t>
            </a:fld>
            <a:endParaRPr lang="sv-SE"/>
          </a:p>
        </p:txBody>
      </p:sp>
    </p:spTree>
    <p:extLst>
      <p:ext uri="{BB962C8B-B14F-4D97-AF65-F5344CB8AC3E}">
        <p14:creationId xmlns:p14="http://schemas.microsoft.com/office/powerpoint/2010/main" val="125002801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2F4D556-88AF-422F-9F64-61E38B12FDE3}" type="slidenum">
              <a:rPr lang="sv-SE" smtClean="0"/>
              <a:t>89</a:t>
            </a:fld>
            <a:endParaRPr lang="sv-SE"/>
          </a:p>
        </p:txBody>
      </p:sp>
    </p:spTree>
    <p:extLst>
      <p:ext uri="{BB962C8B-B14F-4D97-AF65-F5344CB8AC3E}">
        <p14:creationId xmlns:p14="http://schemas.microsoft.com/office/powerpoint/2010/main" val="1435336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2F4D556-88AF-422F-9F64-61E38B12FDE3}" type="slidenum">
              <a:rPr lang="sv-SE" smtClean="0"/>
              <a:t>9</a:t>
            </a:fld>
            <a:endParaRPr lang="sv-SE"/>
          </a:p>
        </p:txBody>
      </p:sp>
    </p:spTree>
    <p:extLst>
      <p:ext uri="{BB962C8B-B14F-4D97-AF65-F5344CB8AC3E}">
        <p14:creationId xmlns:p14="http://schemas.microsoft.com/office/powerpoint/2010/main" val="393377676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2F4D556-88AF-422F-9F64-61E38B12FDE3}" type="slidenum">
              <a:rPr lang="sv-SE" smtClean="0"/>
              <a:t>90</a:t>
            </a:fld>
            <a:endParaRPr lang="sv-SE"/>
          </a:p>
        </p:txBody>
      </p:sp>
    </p:spTree>
    <p:extLst>
      <p:ext uri="{BB962C8B-B14F-4D97-AF65-F5344CB8AC3E}">
        <p14:creationId xmlns:p14="http://schemas.microsoft.com/office/powerpoint/2010/main" val="32113939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2F4D556-88AF-422F-9F64-61E38B12FDE3}" type="slidenum">
              <a:rPr lang="sv-SE" smtClean="0"/>
              <a:t>91</a:t>
            </a:fld>
            <a:endParaRPr lang="sv-SE"/>
          </a:p>
        </p:txBody>
      </p:sp>
    </p:spTree>
    <p:extLst>
      <p:ext uri="{BB962C8B-B14F-4D97-AF65-F5344CB8AC3E}">
        <p14:creationId xmlns:p14="http://schemas.microsoft.com/office/powerpoint/2010/main" val="16970746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2D2473-4485-4C74-A660-A5E945FB9FE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4461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2023-06-14</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872557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fld id="{4B42D259-ACB8-4FD1-AC0F-9CAC8F5E07E0}" type="datetimeFigureOut">
              <a:rPr lang="sv-SE" smtClean="0"/>
              <a:t>2023-06-14</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357548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B42D259-ACB8-4FD1-AC0F-9CAC8F5E07E0}" type="datetimeFigureOut">
              <a:rPr lang="sv-SE" smtClean="0"/>
              <a:t>2023-06-14</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2518961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tx1"/>
                </a:solidFill>
              </a:defRPr>
            </a:lvl1pPr>
          </a:lstStyle>
          <a:p>
            <a:fld id="{4B42D259-ACB8-4FD1-AC0F-9CAC8F5E07E0}" type="datetimeFigureOut">
              <a:rPr lang="sv-SE" smtClean="0"/>
              <a:pPr/>
              <a:t>2023-06-14</a:t>
            </a:fld>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20881808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4B42D259-ACB8-4FD1-AC0F-9CAC8F5E07E0}" type="datetimeFigureOut">
              <a:rPr lang="sv-SE" smtClean="0"/>
              <a:t>2023-06-14</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1032416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664234" y="874602"/>
            <a:ext cx="5326992" cy="1228518"/>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874602"/>
            <a:ext cx="4172325" cy="536059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4B42D259-ACB8-4FD1-AC0F-9CAC8F5E07E0}" type="datetimeFigureOut">
              <a:rPr lang="sv-SE" smtClean="0"/>
              <a:t>2023-06-14</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1652858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4B42D259-ACB8-4FD1-AC0F-9CAC8F5E07E0}" type="datetimeFigureOut">
              <a:rPr lang="sv-SE" smtClean="0"/>
              <a:t>2023-06-14</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3531928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4B42D259-ACB8-4FD1-AC0F-9CAC8F5E07E0}" type="datetimeFigureOut">
              <a:rPr lang="sv-SE" smtClean="0"/>
              <a:t>2023-06-14</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13273871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B42D259-ACB8-4FD1-AC0F-9CAC8F5E07E0}" type="datetimeFigureOut">
              <a:rPr lang="sv-SE" smtClean="0"/>
              <a:t>2023-06-14</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26010009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Vit">
    <p:bg>
      <p:bgPr>
        <a:solidFill>
          <a:schemeClr val="bg1"/>
        </a:solidFill>
        <a:effectLst/>
      </p:bgPr>
    </p:bg>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B42D259-ACB8-4FD1-AC0F-9CAC8F5E07E0}" type="datetimeFigureOut">
              <a:rPr lang="sv-SE" smtClean="0"/>
              <a:t>2023-06-14</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42108873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Rubrik">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dirty="0"/>
              <a:t>Klicka här för att ändra format</a:t>
            </a:r>
          </a:p>
        </p:txBody>
      </p:sp>
      <p:sp>
        <p:nvSpPr>
          <p:cNvPr id="4" name="Platshållare för datum 3"/>
          <p:cNvSpPr>
            <a:spLocks noGrp="1"/>
          </p:cNvSpPr>
          <p:nvPr>
            <p:ph type="dt" sz="half" idx="10"/>
          </p:nvPr>
        </p:nvSpPr>
        <p:spPr/>
        <p:txBody>
          <a:bodyPr/>
          <a:lstStyle>
            <a:lvl1pPr>
              <a:defRPr>
                <a:solidFill>
                  <a:srgbClr val="222221"/>
                </a:solidFill>
              </a:defRPr>
            </a:lvl1pPr>
          </a:lstStyle>
          <a:p>
            <a:fld id="{4B42D259-ACB8-4FD1-AC0F-9CAC8F5E07E0}" type="datetimeFigureOut">
              <a:rPr lang="sv-SE" smtClean="0"/>
              <a:pPr/>
              <a:t>2023-06-14</a:t>
            </a:fld>
            <a:endParaRPr lang="sv-SE" dirty="0"/>
          </a:p>
        </p:txBody>
      </p:sp>
      <p:sp>
        <p:nvSpPr>
          <p:cNvPr id="5" name="Platshållare för sidfot 4"/>
          <p:cNvSpPr>
            <a:spLocks noGrp="1"/>
          </p:cNvSpPr>
          <p:nvPr>
            <p:ph type="ftr" sz="quarter" idx="11"/>
          </p:nvPr>
        </p:nvSpPr>
        <p:spPr/>
        <p:txBody>
          <a:bodyPr/>
          <a:lstStyle>
            <a:lvl1pPr>
              <a:defRPr>
                <a:solidFill>
                  <a:srgbClr val="22222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dirty="0"/>
          </a:p>
        </p:txBody>
      </p:sp>
      <p:pic>
        <p:nvPicPr>
          <p:cNvPr id="7" name="Bildobjekt 6" descr="En bild som visar ritning&#10;&#10;Automatiskt genererad beskrivning">
            <a:extLst>
              <a:ext uri="{FF2B5EF4-FFF2-40B4-BE49-F238E27FC236}">
                <a16:creationId xmlns:a16="http://schemas.microsoft.com/office/drawing/2014/main" id="{DC4C474C-256C-4F69-82DB-E30D2C1C098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990052" y="6211021"/>
            <a:ext cx="992904" cy="410400"/>
          </a:xfrm>
          <a:prstGeom prst="rect">
            <a:avLst/>
          </a:prstGeom>
        </p:spPr>
      </p:pic>
    </p:spTree>
    <p:extLst>
      <p:ext uri="{BB962C8B-B14F-4D97-AF65-F5344CB8AC3E}">
        <p14:creationId xmlns:p14="http://schemas.microsoft.com/office/powerpoint/2010/main" val="3050478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765C18DA-410A-4124-BB0F-DE8CA676B1E5}" type="datetimeFigureOut">
              <a:rPr lang="sv-SE" smtClean="0"/>
              <a:t>2023-06-14</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5068378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Rött avsnitt">
    <p:bg>
      <p:bgPr>
        <a:solidFill>
          <a:schemeClr val="bg1"/>
        </a:solidFill>
        <a:effectLst/>
      </p:bgPr>
    </p:bg>
    <p:spTree>
      <p:nvGrpSpPr>
        <p:cNvPr id="1" name=""/>
        <p:cNvGrpSpPr/>
        <p:nvPr/>
      </p:nvGrpSpPr>
      <p:grpSpPr>
        <a:xfrm>
          <a:off x="0" y="0"/>
          <a:ext cx="0" cy="0"/>
          <a:chOff x="0" y="0"/>
          <a:chExt cx="0" cy="0"/>
        </a:xfrm>
      </p:grpSpPr>
      <p:pic>
        <p:nvPicPr>
          <p:cNvPr id="10" name="Bildobjekt 9" descr="En bild som visar ritning&#10;&#10;Automatiskt genererad beskrivning">
            <a:extLst>
              <a:ext uri="{FF2B5EF4-FFF2-40B4-BE49-F238E27FC236}">
                <a16:creationId xmlns:a16="http://schemas.microsoft.com/office/drawing/2014/main" id="{1ADA1F9B-CCF0-4D82-A120-69E88C4989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FFFFFF"/>
                </a:solidFill>
              </a:defRPr>
            </a:lvl1pPr>
          </a:lstStyle>
          <a:p>
            <a:r>
              <a:rPr lang="sv-SE" dirty="0"/>
              <a:t>Klicka här för att ändra format</a:t>
            </a:r>
          </a:p>
        </p:txBody>
      </p:sp>
      <p:sp>
        <p:nvSpPr>
          <p:cNvPr id="4" name="Platshållare för datum 3"/>
          <p:cNvSpPr>
            <a:spLocks noGrp="1"/>
          </p:cNvSpPr>
          <p:nvPr>
            <p:ph type="dt" sz="half" idx="10"/>
          </p:nvPr>
        </p:nvSpPr>
        <p:spPr/>
        <p:txBody>
          <a:bodyPr/>
          <a:lstStyle>
            <a:lvl1pPr>
              <a:defRPr>
                <a:solidFill>
                  <a:srgbClr val="FFFFFF"/>
                </a:solidFill>
              </a:defRPr>
            </a:lvl1pPr>
          </a:lstStyle>
          <a:p>
            <a:fld id="{4B42D259-ACB8-4FD1-AC0F-9CAC8F5E07E0}" type="datetimeFigureOut">
              <a:rPr lang="sv-SE" smtClean="0"/>
              <a:pPr/>
              <a:t>2023-06-14</a:t>
            </a:fld>
            <a:endParaRPr lang="sv-SE" dirty="0"/>
          </a:p>
        </p:txBody>
      </p:sp>
      <p:sp>
        <p:nvSpPr>
          <p:cNvPr id="5" name="Platshållare för sidfot 4"/>
          <p:cNvSpPr>
            <a:spLocks noGrp="1"/>
          </p:cNvSpPr>
          <p:nvPr>
            <p:ph type="ftr" sz="quarter" idx="11"/>
          </p:nvPr>
        </p:nvSpPr>
        <p:spPr/>
        <p:txBody>
          <a:bodyPr/>
          <a:lstStyle>
            <a:lvl1pPr>
              <a:defRPr>
                <a:solidFill>
                  <a:srgbClr val="FFFFFF"/>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rgbClr val="FFFFFF"/>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10899451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Grått avsnitt">
    <p:bg>
      <p:bgPr>
        <a:solidFill>
          <a:schemeClr val="bg1"/>
        </a:solidFill>
        <a:effectLst/>
      </p:bgPr>
    </p:bg>
    <p:spTree>
      <p:nvGrpSpPr>
        <p:cNvPr id="1" name=""/>
        <p:cNvGrpSpPr/>
        <p:nvPr/>
      </p:nvGrpSpPr>
      <p:grpSpPr>
        <a:xfrm>
          <a:off x="0" y="0"/>
          <a:ext cx="0" cy="0"/>
          <a:chOff x="0" y="0"/>
          <a:chExt cx="0" cy="0"/>
        </a:xfrm>
      </p:grpSpPr>
      <p:pic>
        <p:nvPicPr>
          <p:cNvPr id="10" name="Bildobjekt 9" descr="En bild som visar enhet&#10;&#10;Automatiskt genererad beskrivning">
            <a:extLst>
              <a:ext uri="{FF2B5EF4-FFF2-40B4-BE49-F238E27FC236}">
                <a16:creationId xmlns:a16="http://schemas.microsoft.com/office/drawing/2014/main" id="{F462BC7F-2338-4B3A-95AD-A880358D70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FFFFFF"/>
                </a:solidFill>
              </a:defRPr>
            </a:lvl1p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lvl1pPr>
              <a:defRPr>
                <a:solidFill>
                  <a:srgbClr val="FFFFFF"/>
                </a:solidFill>
              </a:defRPr>
            </a:lvl1pPr>
          </a:lstStyle>
          <a:p>
            <a:fld id="{4B42D259-ACB8-4FD1-AC0F-9CAC8F5E07E0}" type="datetimeFigureOut">
              <a:rPr lang="sv-SE" smtClean="0"/>
              <a:pPr/>
              <a:t>2023-06-14</a:t>
            </a:fld>
            <a:endParaRPr lang="sv-SE" dirty="0"/>
          </a:p>
        </p:txBody>
      </p:sp>
      <p:sp>
        <p:nvSpPr>
          <p:cNvPr id="5" name="Platshållare för sidfot 4"/>
          <p:cNvSpPr>
            <a:spLocks noGrp="1"/>
          </p:cNvSpPr>
          <p:nvPr>
            <p:ph type="ftr" sz="quarter" idx="11"/>
          </p:nvPr>
        </p:nvSpPr>
        <p:spPr/>
        <p:txBody>
          <a:bodyPr/>
          <a:lstStyle>
            <a:lvl1pPr>
              <a:defRPr>
                <a:solidFill>
                  <a:srgbClr val="FFFFFF"/>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rgbClr val="FFFFFF"/>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18949965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Gult avsnitt">
    <p:bg>
      <p:bgPr>
        <a:solidFill>
          <a:schemeClr val="bg1"/>
        </a:solidFill>
        <a:effectLst/>
      </p:bgPr>
    </p:bg>
    <p:spTree>
      <p:nvGrpSpPr>
        <p:cNvPr id="1" name=""/>
        <p:cNvGrpSpPr/>
        <p:nvPr/>
      </p:nvGrpSpPr>
      <p:grpSpPr>
        <a:xfrm>
          <a:off x="0" y="0"/>
          <a:ext cx="0" cy="0"/>
          <a:chOff x="0" y="0"/>
          <a:chExt cx="0" cy="0"/>
        </a:xfrm>
      </p:grpSpPr>
      <p:pic>
        <p:nvPicPr>
          <p:cNvPr id="7" name="Bildobjekt 6" descr="En bild som visar ritning&#10;&#10;Automatiskt genererad beskrivning">
            <a:extLst>
              <a:ext uri="{FF2B5EF4-FFF2-40B4-BE49-F238E27FC236}">
                <a16:creationId xmlns:a16="http://schemas.microsoft.com/office/drawing/2014/main" id="{F97776BC-9198-4B58-90BB-4964DF0EC1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dirty="0"/>
              <a:t>Klicka här för att ändra format</a:t>
            </a:r>
          </a:p>
        </p:txBody>
      </p:sp>
      <p:sp>
        <p:nvSpPr>
          <p:cNvPr id="4" name="Platshållare för datum 3"/>
          <p:cNvSpPr>
            <a:spLocks noGrp="1"/>
          </p:cNvSpPr>
          <p:nvPr>
            <p:ph type="dt" sz="half" idx="10"/>
          </p:nvPr>
        </p:nvSpPr>
        <p:spPr/>
        <p:txBody>
          <a:bodyPr/>
          <a:lstStyle>
            <a:lvl1pPr>
              <a:defRPr>
                <a:solidFill>
                  <a:srgbClr val="222221"/>
                </a:solidFill>
              </a:defRPr>
            </a:lvl1pPr>
          </a:lstStyle>
          <a:p>
            <a:fld id="{4B42D259-ACB8-4FD1-AC0F-9CAC8F5E07E0}" type="datetimeFigureOut">
              <a:rPr lang="sv-SE" smtClean="0"/>
              <a:pPr/>
              <a:t>2023-06-14</a:t>
            </a:fld>
            <a:endParaRPr lang="sv-SE" dirty="0"/>
          </a:p>
        </p:txBody>
      </p:sp>
      <p:sp>
        <p:nvSpPr>
          <p:cNvPr id="5" name="Platshållare för sidfot 4"/>
          <p:cNvSpPr>
            <a:spLocks noGrp="1"/>
          </p:cNvSpPr>
          <p:nvPr>
            <p:ph type="ftr" sz="quarter" idx="11"/>
          </p:nvPr>
        </p:nvSpPr>
        <p:spPr/>
        <p:txBody>
          <a:bodyPr/>
          <a:lstStyle>
            <a:lvl1pPr>
              <a:defRPr>
                <a:solidFill>
                  <a:srgbClr val="22222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27119067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Svart avsnitt">
    <p:bg>
      <p:bgPr>
        <a:solidFill>
          <a:schemeClr val="bg1"/>
        </a:solidFill>
        <a:effectLst/>
      </p:bgPr>
    </p:bg>
    <p:spTree>
      <p:nvGrpSpPr>
        <p:cNvPr id="1" name=""/>
        <p:cNvGrpSpPr/>
        <p:nvPr/>
      </p:nvGrpSpPr>
      <p:grpSpPr>
        <a:xfrm>
          <a:off x="0" y="0"/>
          <a:ext cx="0" cy="0"/>
          <a:chOff x="0" y="0"/>
          <a:chExt cx="0" cy="0"/>
        </a:xfrm>
      </p:grpSpPr>
      <p:pic>
        <p:nvPicPr>
          <p:cNvPr id="8" name="Bildobjekt 7" descr="En bild som visar ritning&#10;&#10;Automatiskt genererad beskrivning">
            <a:extLst>
              <a:ext uri="{FF2B5EF4-FFF2-40B4-BE49-F238E27FC236}">
                <a16:creationId xmlns:a16="http://schemas.microsoft.com/office/drawing/2014/main" id="{1E92A6A6-8B0A-4DE1-8142-4259EB45C9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chemeClr val="bg1"/>
                </a:solidFill>
              </a:defRPr>
            </a:lvl1pPr>
          </a:lstStyle>
          <a:p>
            <a:r>
              <a:rPr lang="sv-SE" dirty="0"/>
              <a:t>Klicka här för att ändra format</a:t>
            </a:r>
          </a:p>
        </p:txBody>
      </p:sp>
      <p:sp>
        <p:nvSpPr>
          <p:cNvPr id="4" name="Platshållare för datum 3"/>
          <p:cNvSpPr>
            <a:spLocks noGrp="1"/>
          </p:cNvSpPr>
          <p:nvPr>
            <p:ph type="dt" sz="half" idx="10"/>
          </p:nvPr>
        </p:nvSpPr>
        <p:spPr/>
        <p:txBody>
          <a:bodyPr/>
          <a:lstStyle>
            <a:lvl1pPr>
              <a:defRPr>
                <a:solidFill>
                  <a:schemeClr val="bg1"/>
                </a:solidFill>
              </a:defRPr>
            </a:lvl1pPr>
          </a:lstStyle>
          <a:p>
            <a:fld id="{4B42D259-ACB8-4FD1-AC0F-9CAC8F5E07E0}" type="datetimeFigureOut">
              <a:rPr lang="sv-SE" smtClean="0"/>
              <a:pPr/>
              <a:t>2023-06-14</a:t>
            </a:fld>
            <a:endParaRPr lang="sv-SE" dirty="0"/>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6829525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fld id="{D230B7FC-8DD1-423E-8EF4-94D7897E47A9}" type="datetimeFigureOut">
              <a:rPr lang="sv-SE" smtClean="0"/>
              <a:t>2023-06-14</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7273154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D230B7FC-8DD1-423E-8EF4-94D7897E47A9}" type="datetimeFigureOut">
              <a:rPr lang="sv-SE" smtClean="0"/>
              <a:t>2023-06-14</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40749396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bg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bg1"/>
                </a:solidFill>
              </a:defRPr>
            </a:lvl1pPr>
          </a:lstStyle>
          <a:p>
            <a:fld id="{D230B7FC-8DD1-423E-8EF4-94D7897E47A9}" type="datetimeFigureOut">
              <a:rPr lang="sv-SE" smtClean="0"/>
              <a:pPr/>
              <a:t>2023-06-14</a:t>
            </a:fld>
            <a:endParaRPr lang="sv-SE" dirty="0"/>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2A89D212-3966-4D00-A59B-EFC19ACC4594}" type="slidenum">
              <a:rPr lang="sv-SE" smtClean="0"/>
              <a:pPr/>
              <a:t>‹#›</a:t>
            </a:fld>
            <a:endParaRPr lang="sv-SE" dirty="0"/>
          </a:p>
        </p:txBody>
      </p:sp>
    </p:spTree>
    <p:extLst>
      <p:ext uri="{BB962C8B-B14F-4D97-AF65-F5344CB8AC3E}">
        <p14:creationId xmlns:p14="http://schemas.microsoft.com/office/powerpoint/2010/main" val="4240595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2023-06-14</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2107367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Större höger mörk">
    <p:spTree>
      <p:nvGrpSpPr>
        <p:cNvPr id="1" name=""/>
        <p:cNvGrpSpPr/>
        <p:nvPr/>
      </p:nvGrpSpPr>
      <p:grpSpPr>
        <a:xfrm>
          <a:off x="0" y="0"/>
          <a:ext cx="0" cy="0"/>
          <a:chOff x="0" y="0"/>
          <a:chExt cx="0" cy="0"/>
        </a:xfrm>
      </p:grpSpPr>
      <p:sp>
        <p:nvSpPr>
          <p:cNvPr id="2" name="Rubrik 1"/>
          <p:cNvSpPr>
            <a:spLocks noGrp="1"/>
          </p:cNvSpPr>
          <p:nvPr>
            <p:ph type="title"/>
          </p:nvPr>
        </p:nvSpPr>
        <p:spPr>
          <a:xfrm>
            <a:off x="664234" y="975186"/>
            <a:ext cx="5326992" cy="1112405"/>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975186"/>
            <a:ext cx="4172325" cy="526001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2023-06-14</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9049166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975600"/>
            <a:ext cx="9608400" cy="1112400"/>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D230B7FC-8DD1-423E-8EF4-94D7897E47A9}" type="datetimeFigureOut">
              <a:rPr lang="sv-SE" smtClean="0"/>
              <a:t>2023-06-14</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2601644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tx1"/>
                </a:solidFill>
              </a:defRPr>
            </a:lvl1pPr>
          </a:lstStyle>
          <a:p>
            <a:fld id="{765C18DA-410A-4124-BB0F-DE8CA676B1E5}" type="datetimeFigureOut">
              <a:rPr lang="sv-SE" smtClean="0"/>
              <a:t>2023-06-14</a:t>
            </a:fld>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18369153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D230B7FC-8DD1-423E-8EF4-94D7897E47A9}" type="datetimeFigureOut">
              <a:rPr lang="sv-SE" smtClean="0"/>
              <a:t>2023-06-14</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17487544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D230B7FC-8DD1-423E-8EF4-94D7897E47A9}" type="datetimeFigureOut">
              <a:rPr lang="sv-SE" smtClean="0"/>
              <a:t>2023-06-14</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1802427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fld id="{D230B7FC-8DD1-423E-8EF4-94D7897E47A9}" type="datetimeFigureOut">
              <a:rPr lang="sv-SE" smtClean="0"/>
              <a:t>2023-06-14</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194327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D230B7FC-8DD1-423E-8EF4-94D7897E47A9}" type="datetimeFigureOut">
              <a:rPr lang="sv-SE" smtClean="0"/>
              <a:t>2023-06-14</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8410937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bg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bg1"/>
                </a:solidFill>
              </a:defRPr>
            </a:lvl1pPr>
          </a:lstStyle>
          <a:p>
            <a:fld id="{D230B7FC-8DD1-423E-8EF4-94D7897E47A9}" type="datetimeFigureOut">
              <a:rPr lang="sv-SE" smtClean="0"/>
              <a:pPr/>
              <a:t>2023-06-14</a:t>
            </a:fld>
            <a:endParaRPr lang="sv-SE" dirty="0"/>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2A89D212-3966-4D00-A59B-EFC19ACC4594}" type="slidenum">
              <a:rPr lang="sv-SE" smtClean="0"/>
              <a:pPr/>
              <a:t>‹#›</a:t>
            </a:fld>
            <a:endParaRPr lang="sv-SE" dirty="0"/>
          </a:p>
        </p:txBody>
      </p:sp>
    </p:spTree>
    <p:extLst>
      <p:ext uri="{BB962C8B-B14F-4D97-AF65-F5344CB8AC3E}">
        <p14:creationId xmlns:p14="http://schemas.microsoft.com/office/powerpoint/2010/main" val="38498865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2023-06-14</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5113551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Större höger mörk">
    <p:spTree>
      <p:nvGrpSpPr>
        <p:cNvPr id="1" name=""/>
        <p:cNvGrpSpPr/>
        <p:nvPr/>
      </p:nvGrpSpPr>
      <p:grpSpPr>
        <a:xfrm>
          <a:off x="0" y="0"/>
          <a:ext cx="0" cy="0"/>
          <a:chOff x="0" y="0"/>
          <a:chExt cx="0" cy="0"/>
        </a:xfrm>
      </p:grpSpPr>
      <p:sp>
        <p:nvSpPr>
          <p:cNvPr id="2" name="Rubrik 1"/>
          <p:cNvSpPr>
            <a:spLocks noGrp="1"/>
          </p:cNvSpPr>
          <p:nvPr>
            <p:ph type="title"/>
          </p:nvPr>
        </p:nvSpPr>
        <p:spPr>
          <a:xfrm>
            <a:off x="664234" y="975186"/>
            <a:ext cx="5326992" cy="1112405"/>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975186"/>
            <a:ext cx="4172325" cy="526001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2023-06-14</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9852759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975600"/>
            <a:ext cx="9608400" cy="1112400"/>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D230B7FC-8DD1-423E-8EF4-94D7897E47A9}" type="datetimeFigureOut">
              <a:rPr lang="sv-SE" smtClean="0"/>
              <a:t>2023-06-14</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19830488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D230B7FC-8DD1-423E-8EF4-94D7897E47A9}" type="datetimeFigureOut">
              <a:rPr lang="sv-SE" smtClean="0"/>
              <a:t>2023-06-14</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9614049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D230B7FC-8DD1-423E-8EF4-94D7897E47A9}" type="datetimeFigureOut">
              <a:rPr lang="sv-SE" smtClean="0"/>
              <a:t>2023-06-14</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2145389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2023-06-14</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2352397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fld id="{D230B7FC-8DD1-423E-8EF4-94D7897E47A9}" type="datetimeFigureOut">
              <a:rPr lang="sv-SE" smtClean="0"/>
              <a:t>2023-06-14</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40222087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D230B7FC-8DD1-423E-8EF4-94D7897E47A9}" type="datetimeFigureOut">
              <a:rPr lang="sv-SE" smtClean="0"/>
              <a:t>2023-06-14</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40319464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bg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bg1"/>
                </a:solidFill>
              </a:defRPr>
            </a:lvl1pPr>
          </a:lstStyle>
          <a:p>
            <a:fld id="{D230B7FC-8DD1-423E-8EF4-94D7897E47A9}" type="datetimeFigureOut">
              <a:rPr lang="sv-SE" smtClean="0"/>
              <a:pPr/>
              <a:t>2023-06-14</a:t>
            </a:fld>
            <a:endParaRPr lang="sv-SE" dirty="0"/>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2A89D212-3966-4D00-A59B-EFC19ACC4594}" type="slidenum">
              <a:rPr lang="sv-SE" smtClean="0"/>
              <a:pPr/>
              <a:t>‹#›</a:t>
            </a:fld>
            <a:endParaRPr lang="sv-SE" dirty="0"/>
          </a:p>
        </p:txBody>
      </p:sp>
    </p:spTree>
    <p:extLst>
      <p:ext uri="{BB962C8B-B14F-4D97-AF65-F5344CB8AC3E}">
        <p14:creationId xmlns:p14="http://schemas.microsoft.com/office/powerpoint/2010/main" val="27866630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2023-06-14</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0266115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Större höger mörk">
    <p:spTree>
      <p:nvGrpSpPr>
        <p:cNvPr id="1" name=""/>
        <p:cNvGrpSpPr/>
        <p:nvPr/>
      </p:nvGrpSpPr>
      <p:grpSpPr>
        <a:xfrm>
          <a:off x="0" y="0"/>
          <a:ext cx="0" cy="0"/>
          <a:chOff x="0" y="0"/>
          <a:chExt cx="0" cy="0"/>
        </a:xfrm>
      </p:grpSpPr>
      <p:sp>
        <p:nvSpPr>
          <p:cNvPr id="2" name="Rubrik 1"/>
          <p:cNvSpPr>
            <a:spLocks noGrp="1"/>
          </p:cNvSpPr>
          <p:nvPr>
            <p:ph type="title"/>
          </p:nvPr>
        </p:nvSpPr>
        <p:spPr>
          <a:xfrm>
            <a:off x="664234" y="975186"/>
            <a:ext cx="5326992" cy="1112405"/>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975186"/>
            <a:ext cx="4172325" cy="526001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2023-06-14</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11745914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975600"/>
            <a:ext cx="9608400" cy="1112400"/>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D230B7FC-8DD1-423E-8EF4-94D7897E47A9}" type="datetimeFigureOut">
              <a:rPr lang="sv-SE" smtClean="0"/>
              <a:t>2023-06-14</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4686224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D230B7FC-8DD1-423E-8EF4-94D7897E47A9}" type="datetimeFigureOut">
              <a:rPr lang="sv-SE" smtClean="0"/>
              <a:t>2023-06-14</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4451889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D230B7FC-8DD1-423E-8EF4-94D7897E47A9}" type="datetimeFigureOut">
              <a:rPr lang="sv-SE" smtClean="0"/>
              <a:t>2023-06-14</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749645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664234" y="874602"/>
            <a:ext cx="5326992" cy="1228518"/>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874602"/>
            <a:ext cx="4172325" cy="536059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2023-06-14</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38499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765C18DA-410A-4124-BB0F-DE8CA676B1E5}" type="datetimeFigureOut">
              <a:rPr lang="sv-SE" smtClean="0"/>
              <a:t>2023-06-14</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259653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765C18DA-410A-4124-BB0F-DE8CA676B1E5}" type="datetimeFigureOut">
              <a:rPr lang="sv-SE" smtClean="0"/>
              <a:t>2023-06-14</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578970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765C18DA-410A-4124-BB0F-DE8CA676B1E5}" type="datetimeFigureOut">
              <a:rPr lang="sv-SE" smtClean="0"/>
              <a:t>2023-06-14</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311594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Vit">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765C18DA-410A-4124-BB0F-DE8CA676B1E5}" type="datetimeFigureOut">
              <a:rPr lang="sv-SE" smtClean="0"/>
              <a:t>2023-06-14</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831165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2.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21.xml"/><Relationship Id="rId7" Type="http://schemas.openxmlformats.org/officeDocument/2006/relationships/image" Target="../media/image3.emf"/><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3.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10" Type="http://schemas.openxmlformats.org/officeDocument/2006/relationships/image" Target="../media/image10.png"/><Relationship Id="rId4" Type="http://schemas.openxmlformats.org/officeDocument/2006/relationships/slideLayout" Target="../slideLayouts/slideLayout2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10" Type="http://schemas.openxmlformats.org/officeDocument/2006/relationships/image" Target="../media/image11.png"/><Relationship Id="rId4" Type="http://schemas.openxmlformats.org/officeDocument/2006/relationships/slideLayout" Target="../slideLayouts/slideLayout35.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10" Type="http://schemas.openxmlformats.org/officeDocument/2006/relationships/image" Target="../media/image12.jpeg"/><Relationship Id="rId4" Type="http://schemas.openxmlformats.org/officeDocument/2006/relationships/slideLayout" Target="../slideLayouts/slideLayout43.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C376CDD0-9A3E-4D42-A72D-71F6AEC57F58}"/>
              </a:ext>
            </a:extLst>
          </p:cNvPr>
          <p:cNvPicPr>
            <a:picLocks noChangeAspect="1"/>
          </p:cNvPicPr>
          <p:nvPr userDrawn="1"/>
        </p:nvPicPr>
        <p:blipFill>
          <a:blip r:embed="rId11"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765C18DA-410A-4124-BB0F-DE8CA676B1E5}" type="datetimeFigureOut">
              <a:rPr lang="sv-SE" smtClean="0"/>
              <a:t>2023-06-14</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1997148999"/>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88DC57B8-96C9-401F-BEB2-987CD6ADD88C}"/>
              </a:ext>
            </a:extLst>
          </p:cNvPr>
          <p:cNvPicPr>
            <a:picLocks noChangeAspect="1"/>
          </p:cNvPicPr>
          <p:nvPr userDrawn="1"/>
        </p:nvPicPr>
        <p:blipFill>
          <a:blip r:embed="rId11"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4B42D259-ACB8-4FD1-AC0F-9CAC8F5E07E0}" type="datetimeFigureOut">
              <a:rPr lang="sv-SE" smtClean="0"/>
              <a:t>2023-06-14</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34C9B0E5-37D7-412E-A162-6A236BADC197}" type="slidenum">
              <a:rPr lang="sv-SE" smtClean="0"/>
              <a:t>‹#›</a:t>
            </a:fld>
            <a:endParaRPr lang="sv-SE" dirty="0"/>
          </a:p>
        </p:txBody>
      </p:sp>
    </p:spTree>
    <p:extLst>
      <p:ext uri="{BB962C8B-B14F-4D97-AF65-F5344CB8AC3E}">
        <p14:creationId xmlns:p14="http://schemas.microsoft.com/office/powerpoint/2010/main" val="144807772"/>
      </p:ext>
    </p:extLst>
  </p:cSld>
  <p:clrMap bg1="lt1" tx1="dk1" bg2="lt2" tx2="dk2" accent1="accent1" accent2="accent2" accent3="accent3" accent4="accent4" accent5="accent5" accent6="accent6" hlink="hlink" folHlink="folHlink"/>
  <p:sldLayoutIdLst>
    <p:sldLayoutId id="2147483672"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2E2"/>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rgbClr val="FFFFFF"/>
                </a:solidFill>
              </a:defRPr>
            </a:lvl1pPr>
          </a:lstStyle>
          <a:p>
            <a:fld id="{4B42D259-ACB8-4FD1-AC0F-9CAC8F5E07E0}" type="datetimeFigureOut">
              <a:rPr lang="sv-SE" smtClean="0"/>
              <a:pPr/>
              <a:t>2023-06-14</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rgbClr val="FFFFFF"/>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rgbClr val="FFFFFF"/>
                </a:solidFill>
              </a:defRPr>
            </a:lvl1pPr>
          </a:lstStyle>
          <a:p>
            <a:fld id="{34C9B0E5-37D7-412E-A162-6A236BADC197}" type="slidenum">
              <a:rPr lang="sv-SE" smtClean="0"/>
              <a:pPr/>
              <a:t>‹#›</a:t>
            </a:fld>
            <a:endParaRPr lang="sv-SE" dirty="0"/>
          </a:p>
        </p:txBody>
      </p:sp>
      <p:grpSp>
        <p:nvGrpSpPr>
          <p:cNvPr id="10" name="Grupp 9">
            <a:extLst>
              <a:ext uri="{FF2B5EF4-FFF2-40B4-BE49-F238E27FC236}">
                <a16:creationId xmlns:a16="http://schemas.microsoft.com/office/drawing/2014/main" id="{BCD0A87E-FE0C-48EC-96E1-F6EBC1D60EB4}"/>
              </a:ext>
            </a:extLst>
          </p:cNvPr>
          <p:cNvGrpSpPr/>
          <p:nvPr userDrawn="1"/>
        </p:nvGrpSpPr>
        <p:grpSpPr>
          <a:xfrm>
            <a:off x="9575321" y="4632388"/>
            <a:ext cx="2624600" cy="2234238"/>
            <a:chOff x="9575321" y="4632388"/>
            <a:chExt cx="2624600" cy="2234238"/>
          </a:xfrm>
        </p:grpSpPr>
        <p:grpSp>
          <p:nvGrpSpPr>
            <p:cNvPr id="11" name="Grupp 10">
              <a:extLst>
                <a:ext uri="{FF2B5EF4-FFF2-40B4-BE49-F238E27FC236}">
                  <a16:creationId xmlns:a16="http://schemas.microsoft.com/office/drawing/2014/main" id="{ACA10481-D63E-4AC3-9AE2-AFE237E53EE2}"/>
                </a:ext>
              </a:extLst>
            </p:cNvPr>
            <p:cNvGrpSpPr/>
            <p:nvPr userDrawn="1"/>
          </p:nvGrpSpPr>
          <p:grpSpPr>
            <a:xfrm>
              <a:off x="9575321" y="4632388"/>
              <a:ext cx="2624600" cy="2234238"/>
              <a:chOff x="9575321" y="4632388"/>
              <a:chExt cx="2624600" cy="2234238"/>
            </a:xfrm>
          </p:grpSpPr>
          <p:pic>
            <p:nvPicPr>
              <p:cNvPr id="9" name="Bildobjekt 8">
                <a:extLst>
                  <a:ext uri="{FF2B5EF4-FFF2-40B4-BE49-F238E27FC236}">
                    <a16:creationId xmlns:a16="http://schemas.microsoft.com/office/drawing/2014/main" id="{202610F5-2FAD-47F3-9DA3-0B09A2D86B1A}"/>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rot="5400000">
                <a:off x="9770502" y="4437207"/>
                <a:ext cx="2234238" cy="2624600"/>
              </a:xfrm>
              <a:prstGeom prst="rect">
                <a:avLst/>
              </a:prstGeom>
            </p:spPr>
          </p:pic>
          <p:sp>
            <p:nvSpPr>
              <p:cNvPr id="7" name="Rektangel 6">
                <a:extLst>
                  <a:ext uri="{FF2B5EF4-FFF2-40B4-BE49-F238E27FC236}">
                    <a16:creationId xmlns:a16="http://schemas.microsoft.com/office/drawing/2014/main" id="{62880465-B287-44D9-987F-54B252C2CEC4}"/>
                  </a:ext>
                </a:extLst>
              </p:cNvPr>
              <p:cNvSpPr/>
              <p:nvPr userDrawn="1"/>
            </p:nvSpPr>
            <p:spPr>
              <a:xfrm>
                <a:off x="11527768" y="5607170"/>
                <a:ext cx="428443" cy="983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8" name="Bildobjekt 7" descr="En bild som visar ritning&#10;&#10;Automatiskt genererad beskrivning">
              <a:extLst>
                <a:ext uri="{FF2B5EF4-FFF2-40B4-BE49-F238E27FC236}">
                  <a16:creationId xmlns:a16="http://schemas.microsoft.com/office/drawing/2014/main" id="{05E2CB7E-A3C4-4B87-A60A-A968FF73A4B3}"/>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0990052" y="6211021"/>
              <a:ext cx="966160" cy="399346"/>
            </a:xfrm>
            <a:prstGeom prst="rect">
              <a:avLst/>
            </a:prstGeom>
          </p:spPr>
        </p:pic>
      </p:grpSp>
    </p:spTree>
    <p:extLst>
      <p:ext uri="{BB962C8B-B14F-4D97-AF65-F5344CB8AC3E}">
        <p14:creationId xmlns:p14="http://schemas.microsoft.com/office/powerpoint/2010/main" val="2326646358"/>
      </p:ext>
    </p:extLst>
  </p:cSld>
  <p:clrMap bg1="lt1" tx1="dk1" bg2="lt2" tx2="dk2" accent1="accent1" accent2="accent2" accent3="accent3" accent4="accent4" accent5="accent5" accent6="accent6" hlink="hlink" folHlink="folHlink"/>
  <p:sldLayoutIdLst>
    <p:sldLayoutId id="2147483716" r:id="rId1"/>
    <p:sldLayoutId id="2147483684" r:id="rId2"/>
    <p:sldLayoutId id="2147483685" r:id="rId3"/>
    <p:sldLayoutId id="2147483714" r:id="rId4"/>
    <p:sldLayoutId id="2147483715" r:id="rId5"/>
  </p:sldLayoutIdLst>
  <p:txStyles>
    <p:titleStyle>
      <a:lvl1pPr algn="l" defTabSz="914400" rtl="0" eaLnBrk="1" latinLnBrk="0" hangingPunct="1">
        <a:lnSpc>
          <a:spcPct val="95000"/>
        </a:lnSpc>
        <a:spcBef>
          <a:spcPct val="0"/>
        </a:spcBef>
        <a:buNone/>
        <a:defRPr sz="4400" b="1" kern="1200">
          <a:solidFill>
            <a:srgbClr val="FFFFFF"/>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1800" kern="1200">
          <a:solidFill>
            <a:srgbClr val="FFFFFF"/>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1600" kern="1200">
          <a:solidFill>
            <a:srgbClr val="FFFFFF"/>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01E141CC-09B0-40DE-8689-3F3B027583FA}"/>
              </a:ext>
            </a:extLst>
          </p:cNvPr>
          <p:cNvPicPr>
            <a:picLocks noChangeAspect="1"/>
          </p:cNvPicPr>
          <p:nvPr userDrawn="1"/>
        </p:nvPicPr>
        <p:blipFill>
          <a:blip r:embed="rId10"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975186"/>
            <a:ext cx="9609825" cy="1112405"/>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D230B7FC-8DD1-423E-8EF4-94D7897E47A9}" type="datetimeFigureOut">
              <a:rPr lang="sv-SE" smtClean="0"/>
              <a:pPr/>
              <a:t>2023-06-14</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A89D212-3966-4D00-A59B-EFC19ACC4594}" type="slidenum">
              <a:rPr lang="sv-SE" smtClean="0"/>
              <a:pPr/>
              <a:t>‹#›</a:t>
            </a:fld>
            <a:endParaRPr lang="sv-SE" dirty="0"/>
          </a:p>
        </p:txBody>
      </p:sp>
    </p:spTree>
    <p:extLst>
      <p:ext uri="{BB962C8B-B14F-4D97-AF65-F5344CB8AC3E}">
        <p14:creationId xmlns:p14="http://schemas.microsoft.com/office/powerpoint/2010/main" val="354101425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Lst>
  <p:txStyles>
    <p:titleStyle>
      <a:lvl1pPr algn="l" defTabSz="914400" rtl="0" eaLnBrk="1" latinLnBrk="0" hangingPunct="1">
        <a:lnSpc>
          <a:spcPct val="80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22222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64233" y="975186"/>
            <a:ext cx="9609825" cy="1112405"/>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bg1"/>
                </a:solidFill>
              </a:defRPr>
            </a:lvl1pPr>
          </a:lstStyle>
          <a:p>
            <a:fld id="{D230B7FC-8DD1-423E-8EF4-94D7897E47A9}" type="datetimeFigureOut">
              <a:rPr lang="sv-SE" smtClean="0"/>
              <a:pPr/>
              <a:t>2023-06-14</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bg1"/>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bg1"/>
                </a:solidFill>
              </a:defRPr>
            </a:lvl1pPr>
          </a:lstStyle>
          <a:p>
            <a:fld id="{2A89D212-3966-4D00-A59B-EFC19ACC4594}" type="slidenum">
              <a:rPr lang="sv-SE" smtClean="0"/>
              <a:pPr/>
              <a:t>‹#›</a:t>
            </a:fld>
            <a:endParaRPr lang="sv-SE" dirty="0"/>
          </a:p>
        </p:txBody>
      </p:sp>
      <p:pic>
        <p:nvPicPr>
          <p:cNvPr id="10" name="Bildobjekt 9" descr="En bild som visar ritning&#10;&#10;Automatiskt genererad beskrivning">
            <a:extLst>
              <a:ext uri="{FF2B5EF4-FFF2-40B4-BE49-F238E27FC236}">
                <a16:creationId xmlns:a16="http://schemas.microsoft.com/office/drawing/2014/main" id="{3E467AC3-6FEB-43D1-B07B-53D7F2F674EB}"/>
              </a:ext>
            </a:extLst>
          </p:cNvPr>
          <p:cNvPicPr>
            <a:picLocks noChangeAspect="1"/>
          </p:cNvPicPr>
          <p:nvPr userDrawn="1"/>
        </p:nvPicPr>
        <p:blipFill>
          <a:blip r:embed="rId10" cstate="hqprint">
            <a:alphaModFix amt="85000"/>
            <a:extLst>
              <a:ext uri="{28A0092B-C50C-407E-A947-70E740481C1C}">
                <a14:useLocalDpi xmlns:a14="http://schemas.microsoft.com/office/drawing/2010/main" val="0"/>
              </a:ext>
            </a:extLst>
          </a:blip>
          <a:stretch>
            <a:fillRect/>
          </a:stretch>
        </p:blipFill>
        <p:spPr>
          <a:xfrm>
            <a:off x="10892244" y="6356350"/>
            <a:ext cx="975640" cy="403961"/>
          </a:xfrm>
          <a:prstGeom prst="rect">
            <a:avLst/>
          </a:prstGeom>
        </p:spPr>
      </p:pic>
    </p:spTree>
    <p:extLst>
      <p:ext uri="{BB962C8B-B14F-4D97-AF65-F5344CB8AC3E}">
        <p14:creationId xmlns:p14="http://schemas.microsoft.com/office/powerpoint/2010/main" val="17897069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Lst>
  <p:txStyles>
    <p:titleStyle>
      <a:lvl1pPr algn="l" defTabSz="914400" rtl="0" eaLnBrk="1" latinLnBrk="0" hangingPunct="1">
        <a:lnSpc>
          <a:spcPct val="80000"/>
        </a:lnSpc>
        <a:spcBef>
          <a:spcPct val="0"/>
        </a:spcBef>
        <a:buNone/>
        <a:defRPr sz="4400" b="1" kern="1200">
          <a:solidFill>
            <a:schemeClr val="bg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bg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bg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bg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bg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Bildobjekt 9" descr="En bild som visar ritning&#10;&#10;Automatiskt genererad beskrivning">
            <a:extLst>
              <a:ext uri="{FF2B5EF4-FFF2-40B4-BE49-F238E27FC236}">
                <a16:creationId xmlns:a16="http://schemas.microsoft.com/office/drawing/2014/main" id="{3AE7FF09-5CCC-4FAB-8408-8005BA4AAF14}"/>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0892244" y="6356350"/>
            <a:ext cx="975483" cy="403200"/>
          </a:xfrm>
          <a:prstGeom prst="rect">
            <a:avLst/>
          </a:prstGeom>
        </p:spPr>
      </p:pic>
      <p:sp>
        <p:nvSpPr>
          <p:cNvPr id="2" name="Platshållare för rubrik 1"/>
          <p:cNvSpPr>
            <a:spLocks noGrp="1"/>
          </p:cNvSpPr>
          <p:nvPr>
            <p:ph type="title"/>
          </p:nvPr>
        </p:nvSpPr>
        <p:spPr>
          <a:xfrm>
            <a:off x="664233" y="975186"/>
            <a:ext cx="9609825" cy="1112405"/>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D230B7FC-8DD1-423E-8EF4-94D7897E47A9}" type="datetimeFigureOut">
              <a:rPr lang="sv-SE" smtClean="0"/>
              <a:pPr/>
              <a:t>2023-06-14</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A89D212-3966-4D00-A59B-EFC19ACC4594}" type="slidenum">
              <a:rPr lang="sv-SE" smtClean="0"/>
              <a:pPr/>
              <a:t>‹#›</a:t>
            </a:fld>
            <a:endParaRPr lang="sv-SE" dirty="0"/>
          </a:p>
        </p:txBody>
      </p:sp>
      <p:cxnSp>
        <p:nvCxnSpPr>
          <p:cNvPr id="9" name="Rak koppling 8">
            <a:extLst>
              <a:ext uri="{FF2B5EF4-FFF2-40B4-BE49-F238E27FC236}">
                <a16:creationId xmlns:a16="http://schemas.microsoft.com/office/drawing/2014/main" id="{A52E8933-DCFE-49DC-8860-51A0F5BEB337}"/>
              </a:ext>
            </a:extLst>
          </p:cNvPr>
          <p:cNvCxnSpPr/>
          <p:nvPr userDrawn="1"/>
        </p:nvCxnSpPr>
        <p:spPr>
          <a:xfrm>
            <a:off x="0" y="6279521"/>
            <a:ext cx="121920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426656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Lst>
  <p:txStyles>
    <p:titleStyle>
      <a:lvl1pPr algn="l" defTabSz="914400" rtl="0" eaLnBrk="1" latinLnBrk="0" hangingPunct="1">
        <a:lnSpc>
          <a:spcPct val="80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8" Type="http://schemas.openxmlformats.org/officeDocument/2006/relationships/hyperlink" Target="https://skr.se/skr/tjanster/rapporterochskrifter/publikationer/informationssakerhetinomfastighetsomradetiot.65014.html" TargetMode="External"/><Relationship Id="rId3" Type="http://schemas.openxmlformats.org/officeDocument/2006/relationships/hyperlink" Target="https://skr.se/skr/naringslivarbetedigitalisering/digitalisering/arkitektursakerhet/molntjanster.7559.html" TargetMode="External"/><Relationship Id="rId7" Type="http://schemas.openxmlformats.org/officeDocument/2006/relationships/hyperlink" Target="https://skr.se/skr/naringslivarbetedigitalisering/digitalisering/ledaochstyradigitalisering/internetofthingsiot.57538.html" TargetMode="External"/><Relationship Id="rId2" Type="http://schemas.openxmlformats.org/officeDocument/2006/relationships/notesSlide" Target="../notesSlides/notesSlide10.xml"/><Relationship Id="rId1" Type="http://schemas.openxmlformats.org/officeDocument/2006/relationships/slideLayout" Target="../slideLayouts/slideLayout33.xml"/><Relationship Id="rId6" Type="http://schemas.openxmlformats.org/officeDocument/2006/relationships/hyperlink" Target="https://skr.se/skr/tjanster/rapporterochskrifter/publikationer/klassaforiot.65074.html" TargetMode="External"/><Relationship Id="rId5" Type="http://schemas.openxmlformats.org/officeDocument/2006/relationships/hyperlink" Target="https://klassa.skr.se/sidor/stodmaterial/Informationsklassningsexempel/bildanalys-referenskonsekvensbedomning/Referenskonsekvensbedomning" TargetMode="External"/><Relationship Id="rId4" Type="http://schemas.openxmlformats.org/officeDocument/2006/relationships/hyperlink" Target="https://skr.se/skr/tjanster/rapporterochskrifter/publikationer/vagledningforanslutningtilleidas.65809.html"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33.xml"/><Relationship Id="rId4" Type="http://schemas.openxmlformats.org/officeDocument/2006/relationships/hyperlink" Target="mailto:klassa@skr.se"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3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33.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3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4.xml"/><Relationship Id="rId1" Type="http://schemas.openxmlformats.org/officeDocument/2006/relationships/slideLayout" Target="../slideLayouts/slideLayout33.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5.xml"/><Relationship Id="rId1" Type="http://schemas.openxmlformats.org/officeDocument/2006/relationships/slideLayout" Target="../slideLayouts/slideLayout33.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33.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7.xml"/><Relationship Id="rId1" Type="http://schemas.openxmlformats.org/officeDocument/2006/relationships/slideLayout" Target="../slideLayouts/slideLayout33.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8.xml"/><Relationship Id="rId1" Type="http://schemas.openxmlformats.org/officeDocument/2006/relationships/slideLayout" Target="../slideLayouts/slideLayout33.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9.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0.xml"/><Relationship Id="rId1" Type="http://schemas.openxmlformats.org/officeDocument/2006/relationships/slideLayout" Target="../slideLayouts/slideLayout33.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1.xml"/><Relationship Id="rId1" Type="http://schemas.openxmlformats.org/officeDocument/2006/relationships/slideLayout" Target="../slideLayouts/slideLayout33.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2.xml"/><Relationship Id="rId1" Type="http://schemas.openxmlformats.org/officeDocument/2006/relationships/slideLayout" Target="../slideLayouts/slideLayout33.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3.xml"/><Relationship Id="rId1" Type="http://schemas.openxmlformats.org/officeDocument/2006/relationships/slideLayout" Target="../slideLayouts/slideLayout33.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4.xml"/><Relationship Id="rId1" Type="http://schemas.openxmlformats.org/officeDocument/2006/relationships/slideLayout" Target="../slideLayouts/slideLayout33.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5.xml"/><Relationship Id="rId1" Type="http://schemas.openxmlformats.org/officeDocument/2006/relationships/slideLayout" Target="../slideLayouts/slideLayout3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0.xml"/><Relationship Id="rId1" Type="http://schemas.openxmlformats.org/officeDocument/2006/relationships/slideLayout" Target="../slideLayouts/slideLayout33.xml"/></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1.xml"/><Relationship Id="rId1" Type="http://schemas.openxmlformats.org/officeDocument/2006/relationships/slideLayout" Target="../slideLayouts/slideLayout33.xml"/><Relationship Id="rId4" Type="http://schemas.openxmlformats.org/officeDocument/2006/relationships/image" Target="../media/image45.png"/></Relationships>
</file>

<file path=ppt/slides/_rels/slide6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2.xml"/><Relationship Id="rId1" Type="http://schemas.openxmlformats.org/officeDocument/2006/relationships/slideLayout" Target="../slideLayouts/slideLayout33.xml"/><Relationship Id="rId5" Type="http://schemas.openxmlformats.org/officeDocument/2006/relationships/image" Target="../media/image48.png"/><Relationship Id="rId4" Type="http://schemas.openxmlformats.org/officeDocument/2006/relationships/image" Target="../media/image47.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4.xml"/></Relationships>
</file>

<file path=ppt/slides/_rels/slide6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4.xml"/><Relationship Id="rId1" Type="http://schemas.openxmlformats.org/officeDocument/2006/relationships/slideLayout" Target="../slideLayouts/slideLayout33.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5.xml"/><Relationship Id="rId1" Type="http://schemas.openxmlformats.org/officeDocument/2006/relationships/slideLayout" Target="../slideLayouts/slideLayout3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6.xml"/><Relationship Id="rId1" Type="http://schemas.openxmlformats.org/officeDocument/2006/relationships/slideLayout" Target="../slideLayouts/slideLayout33.xml"/></Relationships>
</file>

<file path=ppt/slides/_rels/slide6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7.xml"/><Relationship Id="rId1" Type="http://schemas.openxmlformats.org/officeDocument/2006/relationships/slideLayout" Target="../slideLayouts/slideLayout33.xml"/></Relationships>
</file>

<file path=ppt/slides/_rels/slide6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8.xml"/><Relationship Id="rId1" Type="http://schemas.openxmlformats.org/officeDocument/2006/relationships/slideLayout" Target="../slideLayouts/slideLayout33.xml"/></Relationships>
</file>

<file path=ppt/slides/_rels/slide6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9.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7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0.xml"/><Relationship Id="rId1" Type="http://schemas.openxmlformats.org/officeDocument/2006/relationships/slideLayout" Target="../slideLayouts/slideLayout33.xml"/></Relationships>
</file>

<file path=ppt/slides/_rels/slide7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1.xml"/><Relationship Id="rId1" Type="http://schemas.openxmlformats.org/officeDocument/2006/relationships/slideLayout" Target="../slideLayouts/slideLayout3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4.xml"/></Relationships>
</file>

<file path=ppt/slides/_rels/slide7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3.xml"/><Relationship Id="rId1" Type="http://schemas.openxmlformats.org/officeDocument/2006/relationships/slideLayout" Target="../slideLayouts/slideLayout33.xml"/></Relationships>
</file>

<file path=ppt/slides/_rels/slide7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4.xml"/><Relationship Id="rId1" Type="http://schemas.openxmlformats.org/officeDocument/2006/relationships/slideLayout" Target="../slideLayouts/slideLayout3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4.xml"/></Relationships>
</file>

<file path=ppt/slides/_rels/slide7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76.xml"/><Relationship Id="rId1" Type="http://schemas.openxmlformats.org/officeDocument/2006/relationships/slideLayout" Target="../slideLayouts/slideLayout3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7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7.xml"/><Relationship Id="rId1" Type="http://schemas.openxmlformats.org/officeDocument/2006/relationships/slideLayout" Target="../slideLayouts/slideLayout33.xml"/><Relationship Id="rId4" Type="http://schemas.openxmlformats.org/officeDocument/2006/relationships/image" Target="../media/image65.png"/></Relationships>
</file>

<file path=ppt/slides/_rels/slide7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8.xml"/><Relationship Id="rId1" Type="http://schemas.openxmlformats.org/officeDocument/2006/relationships/slideLayout" Target="../slideLayouts/slideLayout3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1.png"/></Relationships>
</file>

<file path=ppt/slides/_rels/slide7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9.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8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0.xml"/><Relationship Id="rId1" Type="http://schemas.openxmlformats.org/officeDocument/2006/relationships/slideLayout" Target="../slideLayouts/slideLayout3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4.xml"/></Relationships>
</file>

<file path=ppt/slides/_rels/slide82.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74.png"/><Relationship Id="rId2" Type="http://schemas.openxmlformats.org/officeDocument/2006/relationships/notesSlide" Target="../notesSlides/notesSlide82.xml"/><Relationship Id="rId1" Type="http://schemas.openxmlformats.org/officeDocument/2006/relationships/slideLayout" Target="../slideLayouts/slideLayout3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8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3.xml"/><Relationship Id="rId1" Type="http://schemas.openxmlformats.org/officeDocument/2006/relationships/slideLayout" Target="../slideLayouts/slideLayout33.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8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4.xml"/><Relationship Id="rId1" Type="http://schemas.openxmlformats.org/officeDocument/2006/relationships/slideLayout" Target="../slideLayouts/slideLayout33.xml"/><Relationship Id="rId4" Type="http://schemas.openxmlformats.org/officeDocument/2006/relationships/image" Target="../media/image79.png"/></Relationships>
</file>

<file path=ppt/slides/_rels/slide8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5.xml"/><Relationship Id="rId1" Type="http://schemas.openxmlformats.org/officeDocument/2006/relationships/slideLayout" Target="../slideLayouts/slideLayout3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3.xml"/></Relationships>
</file>

<file path=ppt/slides/_rels/slide9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2.xml"/><Relationship Id="rId1" Type="http://schemas.openxmlformats.org/officeDocument/2006/relationships/slideLayout" Target="../slideLayouts/slideLayout33.xml"/><Relationship Id="rId4" Type="http://schemas.openxmlformats.org/officeDocument/2006/relationships/hyperlink" Target="mailto:klassa@skr.s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KLASSA användarforum #2</a:t>
            </a:r>
            <a:br>
              <a:rPr lang="sv-SE" dirty="0"/>
            </a:br>
            <a:br>
              <a:rPr lang="sv-SE" dirty="0"/>
            </a:br>
            <a:r>
              <a:rPr lang="sv-SE" sz="2800" dirty="0"/>
              <a:t>Sundsvall, 2023-05-08</a:t>
            </a:r>
            <a:endParaRPr lang="sv-SE" dirty="0"/>
          </a:p>
        </p:txBody>
      </p:sp>
    </p:spTree>
    <p:extLst>
      <p:ext uri="{BB962C8B-B14F-4D97-AF65-F5344CB8AC3E}">
        <p14:creationId xmlns:p14="http://schemas.microsoft.com/office/powerpoint/2010/main" val="37035608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ACF6F9C-1CCF-0677-945F-60ABABFCEC9D}"/>
              </a:ext>
            </a:extLst>
          </p:cNvPr>
          <p:cNvSpPr>
            <a:spLocks noGrp="1"/>
          </p:cNvSpPr>
          <p:nvPr>
            <p:ph type="title"/>
          </p:nvPr>
        </p:nvSpPr>
        <p:spPr/>
        <p:txBody>
          <a:bodyPr/>
          <a:lstStyle/>
          <a:p>
            <a:r>
              <a:rPr lang="sv-SE" dirty="0"/>
              <a:t>Ett axplock av tidigare SKR-initiativ</a:t>
            </a:r>
          </a:p>
        </p:txBody>
      </p:sp>
      <p:sp>
        <p:nvSpPr>
          <p:cNvPr id="3" name="Platshållare för innehåll 2">
            <a:extLst>
              <a:ext uri="{FF2B5EF4-FFF2-40B4-BE49-F238E27FC236}">
                <a16:creationId xmlns:a16="http://schemas.microsoft.com/office/drawing/2014/main" id="{C6BED0F8-FB13-297D-BCE3-F1C8E37B9C3B}"/>
              </a:ext>
            </a:extLst>
          </p:cNvPr>
          <p:cNvSpPr>
            <a:spLocks noGrp="1"/>
          </p:cNvSpPr>
          <p:nvPr>
            <p:ph idx="1"/>
          </p:nvPr>
        </p:nvSpPr>
        <p:spPr>
          <a:xfrm>
            <a:off x="664232" y="2495203"/>
            <a:ext cx="10299690" cy="3738598"/>
          </a:xfrm>
        </p:spPr>
        <p:txBody>
          <a:bodyPr/>
          <a:lstStyle/>
          <a:p>
            <a:pPr lvl="1"/>
            <a:r>
              <a:rPr lang="sv-SE" sz="2400" dirty="0"/>
              <a:t>Vägledning för molntjänster (</a:t>
            </a:r>
            <a:r>
              <a:rPr lang="sv-SE" sz="2400" dirty="0">
                <a:hlinkClick r:id="rId3"/>
              </a:rPr>
              <a:t>länk</a:t>
            </a:r>
            <a:r>
              <a:rPr lang="sv-SE" sz="2400" dirty="0"/>
              <a:t>)</a:t>
            </a:r>
          </a:p>
          <a:p>
            <a:pPr lvl="1"/>
            <a:r>
              <a:rPr lang="sv-SE" sz="2400" dirty="0"/>
              <a:t>Konsumtion av utländska e-legitimationer ( </a:t>
            </a:r>
            <a:r>
              <a:rPr lang="sv-SE" sz="2400" dirty="0">
                <a:hlinkClick r:id="rId4"/>
              </a:rPr>
              <a:t>länk</a:t>
            </a:r>
            <a:r>
              <a:rPr lang="sv-SE" sz="2400" dirty="0"/>
              <a:t>)</a:t>
            </a:r>
          </a:p>
          <a:p>
            <a:pPr lvl="1"/>
            <a:r>
              <a:rPr lang="sv-SE" sz="2400" dirty="0"/>
              <a:t>Bildanalys – Referenskonsekvensbedömning</a:t>
            </a:r>
          </a:p>
          <a:p>
            <a:pPr lvl="2"/>
            <a:r>
              <a:rPr lang="sv-SE" sz="2200" dirty="0"/>
              <a:t>Vägledning kring dataskydd och kamerabevakning </a:t>
            </a:r>
            <a:r>
              <a:rPr lang="sv-SE" sz="2000" dirty="0"/>
              <a:t>(</a:t>
            </a:r>
            <a:r>
              <a:rPr lang="sv-SE" sz="2000" dirty="0">
                <a:hlinkClick r:id="rId5"/>
              </a:rPr>
              <a:t>länk</a:t>
            </a:r>
            <a:r>
              <a:rPr lang="sv-SE" sz="2000" dirty="0"/>
              <a:t>)</a:t>
            </a:r>
            <a:endParaRPr lang="sv-SE" sz="2200" dirty="0"/>
          </a:p>
          <a:p>
            <a:pPr lvl="1"/>
            <a:r>
              <a:rPr lang="sv-SE" sz="2400" dirty="0"/>
              <a:t>Tre </a:t>
            </a:r>
            <a:r>
              <a:rPr lang="sv-SE" sz="2400" dirty="0" err="1"/>
              <a:t>IoT</a:t>
            </a:r>
            <a:r>
              <a:rPr lang="sv-SE" sz="2400" dirty="0"/>
              <a:t>- och AI-initiativ:</a:t>
            </a:r>
          </a:p>
          <a:p>
            <a:pPr lvl="2"/>
            <a:r>
              <a:rPr lang="sv-SE" sz="2200" dirty="0"/>
              <a:t>KLASSA för </a:t>
            </a:r>
            <a:r>
              <a:rPr lang="sv-SE" sz="2200" dirty="0" err="1"/>
              <a:t>IoT</a:t>
            </a:r>
            <a:r>
              <a:rPr lang="sv-SE" sz="2200" dirty="0"/>
              <a:t> (</a:t>
            </a:r>
            <a:r>
              <a:rPr lang="sv-SE" sz="2200" dirty="0">
                <a:hlinkClick r:id="rId6"/>
              </a:rPr>
              <a:t>länk</a:t>
            </a:r>
            <a:r>
              <a:rPr lang="sv-SE" sz="2200" dirty="0"/>
              <a:t>) tillsammans med RISE </a:t>
            </a:r>
          </a:p>
          <a:p>
            <a:pPr lvl="2"/>
            <a:r>
              <a:rPr lang="sv-SE" sz="2200" dirty="0"/>
              <a:t>Vägledning för </a:t>
            </a:r>
            <a:r>
              <a:rPr lang="sv-SE" sz="2200" dirty="0" err="1"/>
              <a:t>IoT</a:t>
            </a:r>
            <a:r>
              <a:rPr lang="sv-SE" sz="2200" dirty="0"/>
              <a:t>-tjänster – från behov till realisering (</a:t>
            </a:r>
            <a:r>
              <a:rPr lang="sv-SE" sz="2200" dirty="0">
                <a:hlinkClick r:id="rId7"/>
              </a:rPr>
              <a:t>länk</a:t>
            </a:r>
            <a:r>
              <a:rPr lang="sv-SE" sz="2200" dirty="0"/>
              <a:t>) med OF </a:t>
            </a:r>
          </a:p>
          <a:p>
            <a:pPr lvl="2"/>
            <a:r>
              <a:rPr lang="sv-SE" sz="2200" dirty="0"/>
              <a:t>Informationssäkerhet inom fastighetsområdet – AI &amp; </a:t>
            </a:r>
            <a:r>
              <a:rPr lang="sv-SE" sz="2200" dirty="0" err="1"/>
              <a:t>IoT</a:t>
            </a:r>
            <a:r>
              <a:rPr lang="sv-SE" sz="2200" dirty="0"/>
              <a:t> (</a:t>
            </a:r>
            <a:r>
              <a:rPr lang="sv-SE" sz="2200" dirty="0">
                <a:hlinkClick r:id="rId8"/>
              </a:rPr>
              <a:t>länk</a:t>
            </a:r>
            <a:r>
              <a:rPr lang="sv-SE" sz="2200" dirty="0"/>
              <a:t>) med KF</a:t>
            </a:r>
          </a:p>
          <a:p>
            <a:pPr lvl="1"/>
            <a:r>
              <a:rPr lang="sv-SE" sz="2400" dirty="0"/>
              <a:t>Trygga och säkra informationsmiljöer OF – Leverans sommaren 2023</a:t>
            </a:r>
            <a:endParaRPr lang="sv-SE" dirty="0"/>
          </a:p>
          <a:p>
            <a:endParaRPr lang="sv-SE" dirty="0"/>
          </a:p>
        </p:txBody>
      </p:sp>
    </p:spTree>
    <p:extLst>
      <p:ext uri="{BB962C8B-B14F-4D97-AF65-F5344CB8AC3E}">
        <p14:creationId xmlns:p14="http://schemas.microsoft.com/office/powerpoint/2010/main" val="9879889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FBF12DFA-E1B3-C8E2-2FE5-09FB09FC2358}"/>
              </a:ext>
            </a:extLst>
          </p:cNvPr>
          <p:cNvSpPr>
            <a:spLocks noGrp="1"/>
          </p:cNvSpPr>
          <p:nvPr>
            <p:ph type="title"/>
          </p:nvPr>
        </p:nvSpPr>
        <p:spPr/>
        <p:txBody>
          <a:bodyPr/>
          <a:lstStyle/>
          <a:p>
            <a:r>
              <a:rPr lang="sv-SE" dirty="0"/>
              <a:t>KLASSA:s historia från 2012 och fram till version 3.5</a:t>
            </a:r>
          </a:p>
        </p:txBody>
      </p:sp>
      <p:sp>
        <p:nvSpPr>
          <p:cNvPr id="5" name="Platshållare för text 4">
            <a:extLst>
              <a:ext uri="{FF2B5EF4-FFF2-40B4-BE49-F238E27FC236}">
                <a16:creationId xmlns:a16="http://schemas.microsoft.com/office/drawing/2014/main" id="{11DB7905-CDBE-78C7-EE28-3A08DFEB6159}"/>
              </a:ext>
            </a:extLst>
          </p:cNvPr>
          <p:cNvSpPr>
            <a:spLocks noGrp="1"/>
          </p:cNvSpPr>
          <p:nvPr>
            <p:ph type="body" idx="1"/>
          </p:nvPr>
        </p:nvSpPr>
        <p:spPr/>
        <p:txBody>
          <a:bodyPr/>
          <a:lstStyle/>
          <a:p>
            <a:r>
              <a:rPr lang="sv-SE" dirty="0"/>
              <a:t>Thomas Nilsson</a:t>
            </a:r>
          </a:p>
        </p:txBody>
      </p:sp>
    </p:spTree>
    <p:extLst>
      <p:ext uri="{BB962C8B-B14F-4D97-AF65-F5344CB8AC3E}">
        <p14:creationId xmlns:p14="http://schemas.microsoft.com/office/powerpoint/2010/main" val="3215109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895870-9ED1-4B4B-968C-54E06186CD5C}"/>
              </a:ext>
            </a:extLst>
          </p:cNvPr>
          <p:cNvSpPr>
            <a:spLocks noGrp="1"/>
          </p:cNvSpPr>
          <p:nvPr>
            <p:ph type="title"/>
          </p:nvPr>
        </p:nvSpPr>
        <p:spPr/>
        <p:txBody>
          <a:bodyPr/>
          <a:lstStyle/>
          <a:p>
            <a:r>
              <a:rPr lang="sv-SE" dirty="0" err="1"/>
              <a:t>KLASSA:s</a:t>
            </a:r>
            <a:r>
              <a:rPr lang="sv-SE" dirty="0"/>
              <a:t> historia	</a:t>
            </a:r>
          </a:p>
        </p:txBody>
      </p:sp>
      <p:sp>
        <p:nvSpPr>
          <p:cNvPr id="3" name="Platshållare för innehåll 2">
            <a:extLst>
              <a:ext uri="{FF2B5EF4-FFF2-40B4-BE49-F238E27FC236}">
                <a16:creationId xmlns:a16="http://schemas.microsoft.com/office/drawing/2014/main" id="{6E50DA69-B82F-47EA-BC4C-C0284BA97A0A}"/>
              </a:ext>
            </a:extLst>
          </p:cNvPr>
          <p:cNvSpPr>
            <a:spLocks noGrp="1"/>
          </p:cNvSpPr>
          <p:nvPr>
            <p:ph idx="1"/>
          </p:nvPr>
        </p:nvSpPr>
        <p:spPr/>
        <p:txBody>
          <a:bodyPr/>
          <a:lstStyle/>
          <a:p>
            <a:r>
              <a:rPr lang="sv-SE" dirty="0"/>
              <a:t>Idén till KLASSA föddes i kölvattnet av de </a:t>
            </a:r>
            <a:r>
              <a:rPr lang="sv-SE" i="1" dirty="0"/>
              <a:t>16 principer för samverkan</a:t>
            </a:r>
            <a:r>
              <a:rPr lang="sv-SE" dirty="0"/>
              <a:t> som togs fram i Stockholmsregionen</a:t>
            </a:r>
          </a:p>
          <a:p>
            <a:pPr lvl="1"/>
            <a:r>
              <a:rPr lang="sv-SE" dirty="0"/>
              <a:t>En princip är att klassificera och värdera information på ett likartad sätt</a:t>
            </a:r>
          </a:p>
          <a:p>
            <a:pPr lvl="1"/>
            <a:r>
              <a:rPr lang="sv-SE" dirty="0"/>
              <a:t>Dock var det då oklart hur resultatet skulle omsättas i faktiska krav</a:t>
            </a:r>
          </a:p>
          <a:p>
            <a:r>
              <a:rPr lang="sv-SE" dirty="0"/>
              <a:t>En matris med krav som tillämpades på systemnivån togs fram 2012 vilket var fröet till KLASSA som lanserades av SKR 2014</a:t>
            </a:r>
          </a:p>
          <a:p>
            <a:pPr lvl="1"/>
            <a:r>
              <a:rPr lang="sv-SE" dirty="0"/>
              <a:t>Utgångspunkten var en gemensam konsekvensskala från </a:t>
            </a:r>
            <a:r>
              <a:rPr lang="sv-SE" dirty="0" err="1"/>
              <a:t>SiS</a:t>
            </a:r>
            <a:r>
              <a:rPr lang="sv-SE" dirty="0"/>
              <a:t>/MSB</a:t>
            </a:r>
          </a:p>
          <a:p>
            <a:r>
              <a:rPr lang="sv-SE" dirty="0"/>
              <a:t>Målgruppen för KLASSA var systemförvaltaren</a:t>
            </a:r>
          </a:p>
          <a:p>
            <a:endParaRPr lang="sv-SE" dirty="0"/>
          </a:p>
        </p:txBody>
      </p:sp>
    </p:spTree>
    <p:extLst>
      <p:ext uri="{BB962C8B-B14F-4D97-AF65-F5344CB8AC3E}">
        <p14:creationId xmlns:p14="http://schemas.microsoft.com/office/powerpoint/2010/main" val="6303011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0D8E40-1DD1-4319-99EE-BF65D6B1905C}"/>
              </a:ext>
            </a:extLst>
          </p:cNvPr>
          <p:cNvSpPr>
            <a:spLocks noGrp="1"/>
          </p:cNvSpPr>
          <p:nvPr>
            <p:ph type="title"/>
          </p:nvPr>
        </p:nvSpPr>
        <p:spPr/>
        <p:txBody>
          <a:bodyPr/>
          <a:lstStyle/>
          <a:p>
            <a:r>
              <a:rPr lang="sv-SE" dirty="0"/>
              <a:t>KLASSAv1</a:t>
            </a:r>
          </a:p>
        </p:txBody>
      </p:sp>
      <p:sp>
        <p:nvSpPr>
          <p:cNvPr id="4" name="Rektangel 3">
            <a:extLst>
              <a:ext uri="{FF2B5EF4-FFF2-40B4-BE49-F238E27FC236}">
                <a16:creationId xmlns:a16="http://schemas.microsoft.com/office/drawing/2014/main" id="{86963770-4E1F-4051-9DC3-AC22FB9C7B73}"/>
              </a:ext>
            </a:extLst>
          </p:cNvPr>
          <p:cNvSpPr/>
          <p:nvPr/>
        </p:nvSpPr>
        <p:spPr>
          <a:xfrm>
            <a:off x="689278" y="2305191"/>
            <a:ext cx="2903220" cy="270224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SYSTEM </a:t>
            </a:r>
          </a:p>
          <a:p>
            <a:pPr algn="ctr"/>
            <a:endParaRPr lang="sv-SE" sz="1200" b="1" dirty="0"/>
          </a:p>
          <a:p>
            <a:pPr algn="ctr"/>
            <a:endParaRPr lang="sv-SE" b="1" dirty="0"/>
          </a:p>
          <a:p>
            <a:pPr algn="ctr"/>
            <a:endParaRPr lang="sv-SE" b="1" dirty="0"/>
          </a:p>
          <a:p>
            <a:pPr algn="ctr"/>
            <a:endParaRPr lang="sv-SE" dirty="0"/>
          </a:p>
          <a:p>
            <a:pPr algn="ctr"/>
            <a:endParaRPr lang="sv-SE" dirty="0"/>
          </a:p>
          <a:p>
            <a:pPr algn="ctr"/>
            <a:endParaRPr lang="sv-SE" dirty="0"/>
          </a:p>
          <a:p>
            <a:pPr algn="ctr"/>
            <a:endParaRPr lang="sv-SE" dirty="0"/>
          </a:p>
        </p:txBody>
      </p:sp>
      <p:sp>
        <p:nvSpPr>
          <p:cNvPr id="5" name="Rektangel 4">
            <a:extLst>
              <a:ext uri="{FF2B5EF4-FFF2-40B4-BE49-F238E27FC236}">
                <a16:creationId xmlns:a16="http://schemas.microsoft.com/office/drawing/2014/main" id="{38FE79C2-F977-4CF0-B38C-47BE093BCD36}"/>
              </a:ext>
            </a:extLst>
          </p:cNvPr>
          <p:cNvSpPr/>
          <p:nvPr/>
        </p:nvSpPr>
        <p:spPr>
          <a:xfrm>
            <a:off x="4334127" y="4195617"/>
            <a:ext cx="1957978" cy="81182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KLASSNING</a:t>
            </a:r>
          </a:p>
          <a:p>
            <a:pPr algn="ctr"/>
            <a:r>
              <a:rPr lang="sv-SE" b="1" dirty="0"/>
              <a:t>K, R, T, S</a:t>
            </a:r>
          </a:p>
        </p:txBody>
      </p:sp>
      <p:sp>
        <p:nvSpPr>
          <p:cNvPr id="6" name="Rektangel 5">
            <a:extLst>
              <a:ext uri="{FF2B5EF4-FFF2-40B4-BE49-F238E27FC236}">
                <a16:creationId xmlns:a16="http://schemas.microsoft.com/office/drawing/2014/main" id="{FFFC5FEB-8CE5-4617-82DD-A614F303740F}"/>
              </a:ext>
            </a:extLst>
          </p:cNvPr>
          <p:cNvSpPr/>
          <p:nvPr/>
        </p:nvSpPr>
        <p:spPr>
          <a:xfrm>
            <a:off x="6967059" y="3257701"/>
            <a:ext cx="1645920" cy="130096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Krav-katalog</a:t>
            </a:r>
          </a:p>
          <a:p>
            <a:pPr algn="ctr"/>
            <a:r>
              <a:rPr lang="sv-SE" b="1" dirty="0"/>
              <a:t>Allvarlig</a:t>
            </a:r>
          </a:p>
          <a:p>
            <a:pPr algn="ctr"/>
            <a:r>
              <a:rPr lang="sv-SE" b="1" dirty="0"/>
              <a:t>Betydande</a:t>
            </a:r>
          </a:p>
          <a:p>
            <a:pPr algn="ctr"/>
            <a:r>
              <a:rPr lang="sv-SE" b="1" dirty="0"/>
              <a:t>Måttlig</a:t>
            </a:r>
          </a:p>
        </p:txBody>
      </p:sp>
      <p:sp>
        <p:nvSpPr>
          <p:cNvPr id="8" name="Pil: höger 7">
            <a:extLst>
              <a:ext uri="{FF2B5EF4-FFF2-40B4-BE49-F238E27FC236}">
                <a16:creationId xmlns:a16="http://schemas.microsoft.com/office/drawing/2014/main" id="{C226DE2D-85CA-47A3-9E8F-BA7DB4417A4A}"/>
              </a:ext>
            </a:extLst>
          </p:cNvPr>
          <p:cNvSpPr/>
          <p:nvPr/>
        </p:nvSpPr>
        <p:spPr>
          <a:xfrm>
            <a:off x="3824066" y="4371975"/>
            <a:ext cx="41529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Pil: höger 8">
            <a:extLst>
              <a:ext uri="{FF2B5EF4-FFF2-40B4-BE49-F238E27FC236}">
                <a16:creationId xmlns:a16="http://schemas.microsoft.com/office/drawing/2014/main" id="{7C79F22F-E96F-4F2A-A12E-3742849A0168}"/>
              </a:ext>
            </a:extLst>
          </p:cNvPr>
          <p:cNvSpPr/>
          <p:nvPr/>
        </p:nvSpPr>
        <p:spPr>
          <a:xfrm>
            <a:off x="6417127" y="4084831"/>
            <a:ext cx="41529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Pil: höger 9">
            <a:extLst>
              <a:ext uri="{FF2B5EF4-FFF2-40B4-BE49-F238E27FC236}">
                <a16:creationId xmlns:a16="http://schemas.microsoft.com/office/drawing/2014/main" id="{2D3DF1CC-F486-427A-A84F-DABE3B8008EA}"/>
              </a:ext>
            </a:extLst>
          </p:cNvPr>
          <p:cNvSpPr/>
          <p:nvPr/>
        </p:nvSpPr>
        <p:spPr>
          <a:xfrm>
            <a:off x="8742176" y="3324376"/>
            <a:ext cx="41529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C330875E-C9FD-4B37-A5CE-672C2D425E9A}"/>
              </a:ext>
            </a:extLst>
          </p:cNvPr>
          <p:cNvSpPr/>
          <p:nvPr/>
        </p:nvSpPr>
        <p:spPr>
          <a:xfrm>
            <a:off x="9248293" y="3252938"/>
            <a:ext cx="1758795" cy="600076"/>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Handlingsplan</a:t>
            </a:r>
          </a:p>
          <a:p>
            <a:pPr algn="ctr"/>
            <a:r>
              <a:rPr lang="sv-SE" b="1" dirty="0"/>
              <a:t>ÄR-krav</a:t>
            </a:r>
          </a:p>
        </p:txBody>
      </p:sp>
    </p:spTree>
    <p:extLst>
      <p:ext uri="{BB962C8B-B14F-4D97-AF65-F5344CB8AC3E}">
        <p14:creationId xmlns:p14="http://schemas.microsoft.com/office/powerpoint/2010/main" val="32520991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0D8E40-1DD1-4319-99EE-BF65D6B1905C}"/>
              </a:ext>
            </a:extLst>
          </p:cNvPr>
          <p:cNvSpPr>
            <a:spLocks noGrp="1"/>
          </p:cNvSpPr>
          <p:nvPr>
            <p:ph type="title"/>
          </p:nvPr>
        </p:nvSpPr>
        <p:spPr/>
        <p:txBody>
          <a:bodyPr/>
          <a:lstStyle/>
          <a:p>
            <a:r>
              <a:rPr lang="sv-SE" dirty="0"/>
              <a:t>KLASSAv2</a:t>
            </a:r>
          </a:p>
        </p:txBody>
      </p:sp>
      <p:sp>
        <p:nvSpPr>
          <p:cNvPr id="4" name="Rektangel 3">
            <a:extLst>
              <a:ext uri="{FF2B5EF4-FFF2-40B4-BE49-F238E27FC236}">
                <a16:creationId xmlns:a16="http://schemas.microsoft.com/office/drawing/2014/main" id="{86963770-4E1F-4051-9DC3-AC22FB9C7B73}"/>
              </a:ext>
            </a:extLst>
          </p:cNvPr>
          <p:cNvSpPr/>
          <p:nvPr/>
        </p:nvSpPr>
        <p:spPr>
          <a:xfrm>
            <a:off x="689278" y="2305191"/>
            <a:ext cx="2903220" cy="270224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SYSTEM </a:t>
            </a:r>
          </a:p>
          <a:p>
            <a:pPr algn="ctr"/>
            <a:endParaRPr lang="sv-SE" sz="1200" b="1" dirty="0"/>
          </a:p>
          <a:p>
            <a:pPr algn="ctr"/>
            <a:endParaRPr lang="sv-SE" b="1" dirty="0"/>
          </a:p>
          <a:p>
            <a:pPr algn="ctr"/>
            <a:endParaRPr lang="sv-SE" b="1" dirty="0"/>
          </a:p>
          <a:p>
            <a:pPr algn="ctr"/>
            <a:endParaRPr lang="sv-SE" dirty="0"/>
          </a:p>
          <a:p>
            <a:pPr algn="ctr"/>
            <a:endParaRPr lang="sv-SE" dirty="0"/>
          </a:p>
          <a:p>
            <a:pPr algn="ctr"/>
            <a:endParaRPr lang="sv-SE" dirty="0"/>
          </a:p>
          <a:p>
            <a:pPr algn="ctr"/>
            <a:endParaRPr lang="sv-SE" dirty="0"/>
          </a:p>
        </p:txBody>
      </p:sp>
      <p:sp>
        <p:nvSpPr>
          <p:cNvPr id="5" name="Rektangel 4">
            <a:extLst>
              <a:ext uri="{FF2B5EF4-FFF2-40B4-BE49-F238E27FC236}">
                <a16:creationId xmlns:a16="http://schemas.microsoft.com/office/drawing/2014/main" id="{38FE79C2-F977-4CF0-B38C-47BE093BCD36}"/>
              </a:ext>
            </a:extLst>
          </p:cNvPr>
          <p:cNvSpPr/>
          <p:nvPr/>
        </p:nvSpPr>
        <p:spPr>
          <a:xfrm>
            <a:off x="4334127" y="4195617"/>
            <a:ext cx="1957978" cy="81182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KLASSNING</a:t>
            </a:r>
          </a:p>
          <a:p>
            <a:pPr algn="ctr"/>
            <a:r>
              <a:rPr lang="sv-SE" b="1" dirty="0"/>
              <a:t>K, R, T, S</a:t>
            </a:r>
          </a:p>
        </p:txBody>
      </p:sp>
      <p:sp>
        <p:nvSpPr>
          <p:cNvPr id="8" name="Pil: höger 7">
            <a:extLst>
              <a:ext uri="{FF2B5EF4-FFF2-40B4-BE49-F238E27FC236}">
                <a16:creationId xmlns:a16="http://schemas.microsoft.com/office/drawing/2014/main" id="{C226DE2D-85CA-47A3-9E8F-BA7DB4417A4A}"/>
              </a:ext>
            </a:extLst>
          </p:cNvPr>
          <p:cNvSpPr/>
          <p:nvPr/>
        </p:nvSpPr>
        <p:spPr>
          <a:xfrm>
            <a:off x="3824066" y="4371975"/>
            <a:ext cx="41529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Pil: höger 8">
            <a:extLst>
              <a:ext uri="{FF2B5EF4-FFF2-40B4-BE49-F238E27FC236}">
                <a16:creationId xmlns:a16="http://schemas.microsoft.com/office/drawing/2014/main" id="{7C79F22F-E96F-4F2A-A12E-3742849A0168}"/>
              </a:ext>
            </a:extLst>
          </p:cNvPr>
          <p:cNvSpPr/>
          <p:nvPr/>
        </p:nvSpPr>
        <p:spPr>
          <a:xfrm>
            <a:off x="6417127" y="4084831"/>
            <a:ext cx="41529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Pil: höger 9">
            <a:extLst>
              <a:ext uri="{FF2B5EF4-FFF2-40B4-BE49-F238E27FC236}">
                <a16:creationId xmlns:a16="http://schemas.microsoft.com/office/drawing/2014/main" id="{2D3DF1CC-F486-427A-A84F-DABE3B8008EA}"/>
              </a:ext>
            </a:extLst>
          </p:cNvPr>
          <p:cNvSpPr/>
          <p:nvPr/>
        </p:nvSpPr>
        <p:spPr>
          <a:xfrm>
            <a:off x="8742176" y="3324376"/>
            <a:ext cx="41529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C330875E-C9FD-4B37-A5CE-672C2D425E9A}"/>
              </a:ext>
            </a:extLst>
          </p:cNvPr>
          <p:cNvSpPr/>
          <p:nvPr/>
        </p:nvSpPr>
        <p:spPr>
          <a:xfrm>
            <a:off x="9248293" y="3252938"/>
            <a:ext cx="1758795" cy="600076"/>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Handlingsplan</a:t>
            </a:r>
          </a:p>
          <a:p>
            <a:pPr algn="ctr"/>
            <a:r>
              <a:rPr lang="sv-SE" b="1" dirty="0"/>
              <a:t>ÄR-krav</a:t>
            </a:r>
          </a:p>
        </p:txBody>
      </p:sp>
      <p:sp>
        <p:nvSpPr>
          <p:cNvPr id="12" name="Rektangel 11">
            <a:extLst>
              <a:ext uri="{FF2B5EF4-FFF2-40B4-BE49-F238E27FC236}">
                <a16:creationId xmlns:a16="http://schemas.microsoft.com/office/drawing/2014/main" id="{95E5614F-A3DE-42B5-83DE-871332371E8D}"/>
              </a:ext>
            </a:extLst>
          </p:cNvPr>
          <p:cNvSpPr/>
          <p:nvPr/>
        </p:nvSpPr>
        <p:spPr>
          <a:xfrm>
            <a:off x="9265435" y="4007679"/>
            <a:ext cx="1758795" cy="600075"/>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solidFill>
                  <a:srgbClr val="FF0000"/>
                </a:solidFill>
              </a:rPr>
              <a:t>Upphandling</a:t>
            </a:r>
            <a:br>
              <a:rPr lang="sv-SE" b="1" dirty="0">
                <a:solidFill>
                  <a:srgbClr val="FF0000"/>
                </a:solidFill>
              </a:rPr>
            </a:br>
            <a:r>
              <a:rPr lang="sv-SE" b="1" dirty="0">
                <a:solidFill>
                  <a:srgbClr val="FF0000"/>
                </a:solidFill>
              </a:rPr>
              <a:t>SKA-krav</a:t>
            </a:r>
          </a:p>
        </p:txBody>
      </p:sp>
      <p:sp>
        <p:nvSpPr>
          <p:cNvPr id="14" name="Pil: höger 13">
            <a:extLst>
              <a:ext uri="{FF2B5EF4-FFF2-40B4-BE49-F238E27FC236}">
                <a16:creationId xmlns:a16="http://schemas.microsoft.com/office/drawing/2014/main" id="{CB0F3D53-D1D3-4D0B-B91D-41BDF44074F9}"/>
              </a:ext>
            </a:extLst>
          </p:cNvPr>
          <p:cNvSpPr/>
          <p:nvPr/>
        </p:nvSpPr>
        <p:spPr>
          <a:xfrm>
            <a:off x="8742176" y="4079116"/>
            <a:ext cx="41529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Pil: höger 14">
            <a:extLst>
              <a:ext uri="{FF2B5EF4-FFF2-40B4-BE49-F238E27FC236}">
                <a16:creationId xmlns:a16="http://schemas.microsoft.com/office/drawing/2014/main" id="{F1B5E2F7-042D-4ED4-B57D-732F7F3BBFD4}"/>
              </a:ext>
            </a:extLst>
          </p:cNvPr>
          <p:cNvSpPr/>
          <p:nvPr/>
        </p:nvSpPr>
        <p:spPr>
          <a:xfrm>
            <a:off x="8742176" y="4885973"/>
            <a:ext cx="41529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a:extLst>
              <a:ext uri="{FF2B5EF4-FFF2-40B4-BE49-F238E27FC236}">
                <a16:creationId xmlns:a16="http://schemas.microsoft.com/office/drawing/2014/main" id="{A21FD1B0-8C85-4468-96C5-6A335E13BD99}"/>
              </a:ext>
            </a:extLst>
          </p:cNvPr>
          <p:cNvSpPr/>
          <p:nvPr/>
        </p:nvSpPr>
        <p:spPr>
          <a:xfrm>
            <a:off x="9248292" y="4814535"/>
            <a:ext cx="1758795" cy="600076"/>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solidFill>
                  <a:srgbClr val="FF0000"/>
                </a:solidFill>
              </a:rPr>
              <a:t>Handlingsplan</a:t>
            </a:r>
          </a:p>
          <a:p>
            <a:pPr algn="ctr"/>
            <a:r>
              <a:rPr lang="sv-SE" b="1" dirty="0">
                <a:solidFill>
                  <a:srgbClr val="FF0000"/>
                </a:solidFill>
              </a:rPr>
              <a:t>ÄR-krav</a:t>
            </a:r>
          </a:p>
        </p:txBody>
      </p:sp>
      <p:sp>
        <p:nvSpPr>
          <p:cNvPr id="20" name="Pil: höger 19">
            <a:extLst>
              <a:ext uri="{FF2B5EF4-FFF2-40B4-BE49-F238E27FC236}">
                <a16:creationId xmlns:a16="http://schemas.microsoft.com/office/drawing/2014/main" id="{350C5CFF-9C38-485F-91CD-E5D0B23C36DC}"/>
              </a:ext>
            </a:extLst>
          </p:cNvPr>
          <p:cNvSpPr/>
          <p:nvPr/>
        </p:nvSpPr>
        <p:spPr>
          <a:xfrm>
            <a:off x="6417127" y="4672965"/>
            <a:ext cx="41529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6" name="Rektangel 35">
            <a:extLst>
              <a:ext uri="{FF2B5EF4-FFF2-40B4-BE49-F238E27FC236}">
                <a16:creationId xmlns:a16="http://schemas.microsoft.com/office/drawing/2014/main" id="{4725D8DF-EA7F-43A3-B932-EEF9963F0046}"/>
              </a:ext>
            </a:extLst>
          </p:cNvPr>
          <p:cNvSpPr/>
          <p:nvPr/>
        </p:nvSpPr>
        <p:spPr>
          <a:xfrm>
            <a:off x="6967059" y="3257701"/>
            <a:ext cx="1645920" cy="130096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solidFill>
                  <a:srgbClr val="FF0000"/>
                </a:solidFill>
              </a:rPr>
              <a:t>ISO 27001 </a:t>
            </a:r>
            <a:r>
              <a:rPr lang="sv-SE" dirty="0">
                <a:solidFill>
                  <a:srgbClr val="FF0000"/>
                </a:solidFill>
              </a:rPr>
              <a:t>(A)</a:t>
            </a:r>
          </a:p>
          <a:p>
            <a:pPr algn="ctr"/>
            <a:r>
              <a:rPr lang="sv-SE" b="1" dirty="0"/>
              <a:t>Allvarlig</a:t>
            </a:r>
          </a:p>
          <a:p>
            <a:pPr algn="ctr"/>
            <a:r>
              <a:rPr lang="sv-SE" b="1" dirty="0"/>
              <a:t>Betydande</a:t>
            </a:r>
          </a:p>
          <a:p>
            <a:pPr algn="ctr"/>
            <a:r>
              <a:rPr lang="sv-SE" b="1" dirty="0"/>
              <a:t>Måttlig</a:t>
            </a:r>
          </a:p>
        </p:txBody>
      </p:sp>
      <p:sp>
        <p:nvSpPr>
          <p:cNvPr id="37" name="Rektangel 36">
            <a:extLst>
              <a:ext uri="{FF2B5EF4-FFF2-40B4-BE49-F238E27FC236}">
                <a16:creationId xmlns:a16="http://schemas.microsoft.com/office/drawing/2014/main" id="{A2C49119-1BCD-45F6-9C37-08DDC8DE0827}"/>
              </a:ext>
            </a:extLst>
          </p:cNvPr>
          <p:cNvSpPr/>
          <p:nvPr/>
        </p:nvSpPr>
        <p:spPr>
          <a:xfrm>
            <a:off x="6967059" y="4635154"/>
            <a:ext cx="1645920" cy="193709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solidFill>
                  <a:srgbClr val="FF0000"/>
                </a:solidFill>
              </a:rPr>
              <a:t>Krav-katalog</a:t>
            </a:r>
          </a:p>
          <a:p>
            <a:pPr algn="ctr"/>
            <a:r>
              <a:rPr lang="sv-SE" b="1" dirty="0" err="1"/>
              <a:t>PuL</a:t>
            </a:r>
            <a:endParaRPr lang="sv-SE" b="1" dirty="0"/>
          </a:p>
          <a:p>
            <a:pPr algn="ctr"/>
            <a:r>
              <a:rPr lang="sv-SE" b="1" dirty="0"/>
              <a:t>PDL</a:t>
            </a:r>
          </a:p>
          <a:p>
            <a:pPr algn="ctr"/>
            <a:r>
              <a:rPr lang="sv-SE" b="1" dirty="0"/>
              <a:t>OSL</a:t>
            </a:r>
          </a:p>
          <a:p>
            <a:pPr algn="ctr"/>
            <a:endParaRPr lang="sv-SE" b="1" dirty="0"/>
          </a:p>
          <a:p>
            <a:pPr algn="ctr"/>
            <a:endParaRPr lang="sv-SE" b="1" dirty="0"/>
          </a:p>
          <a:p>
            <a:pPr algn="ctr"/>
            <a:endParaRPr lang="sv-SE" b="1" dirty="0"/>
          </a:p>
        </p:txBody>
      </p:sp>
    </p:spTree>
    <p:extLst>
      <p:ext uri="{BB962C8B-B14F-4D97-AF65-F5344CB8AC3E}">
        <p14:creationId xmlns:p14="http://schemas.microsoft.com/office/powerpoint/2010/main" val="5415536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0D8E40-1DD1-4319-99EE-BF65D6B1905C}"/>
              </a:ext>
            </a:extLst>
          </p:cNvPr>
          <p:cNvSpPr>
            <a:spLocks noGrp="1"/>
          </p:cNvSpPr>
          <p:nvPr>
            <p:ph type="title"/>
          </p:nvPr>
        </p:nvSpPr>
        <p:spPr/>
        <p:txBody>
          <a:bodyPr/>
          <a:lstStyle/>
          <a:p>
            <a:r>
              <a:rPr lang="sv-SE" dirty="0"/>
              <a:t>KLASSAv3</a:t>
            </a:r>
          </a:p>
        </p:txBody>
      </p:sp>
      <p:sp>
        <p:nvSpPr>
          <p:cNvPr id="4" name="Rektangel 3">
            <a:extLst>
              <a:ext uri="{FF2B5EF4-FFF2-40B4-BE49-F238E27FC236}">
                <a16:creationId xmlns:a16="http://schemas.microsoft.com/office/drawing/2014/main" id="{86963770-4E1F-4051-9DC3-AC22FB9C7B73}"/>
              </a:ext>
            </a:extLst>
          </p:cNvPr>
          <p:cNvSpPr/>
          <p:nvPr/>
        </p:nvSpPr>
        <p:spPr>
          <a:xfrm>
            <a:off x="689278" y="2305191"/>
            <a:ext cx="2903220" cy="270224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SYSTEM </a:t>
            </a:r>
          </a:p>
          <a:p>
            <a:pPr algn="ctr"/>
            <a:endParaRPr lang="sv-SE" sz="1200" b="1" dirty="0"/>
          </a:p>
          <a:p>
            <a:pPr algn="ctr"/>
            <a:endParaRPr lang="sv-SE" b="1" dirty="0"/>
          </a:p>
          <a:p>
            <a:pPr algn="ctr"/>
            <a:endParaRPr lang="sv-SE" b="1" dirty="0"/>
          </a:p>
          <a:p>
            <a:pPr algn="ctr"/>
            <a:endParaRPr lang="sv-SE" dirty="0"/>
          </a:p>
          <a:p>
            <a:pPr algn="ctr"/>
            <a:endParaRPr lang="sv-SE" dirty="0"/>
          </a:p>
          <a:p>
            <a:pPr algn="ctr"/>
            <a:endParaRPr lang="sv-SE" dirty="0"/>
          </a:p>
          <a:p>
            <a:pPr algn="ctr"/>
            <a:endParaRPr lang="sv-SE" dirty="0"/>
          </a:p>
        </p:txBody>
      </p:sp>
      <p:sp>
        <p:nvSpPr>
          <p:cNvPr id="5" name="Rektangel 4">
            <a:extLst>
              <a:ext uri="{FF2B5EF4-FFF2-40B4-BE49-F238E27FC236}">
                <a16:creationId xmlns:a16="http://schemas.microsoft.com/office/drawing/2014/main" id="{38FE79C2-F977-4CF0-B38C-47BE093BCD36}"/>
              </a:ext>
            </a:extLst>
          </p:cNvPr>
          <p:cNvSpPr/>
          <p:nvPr/>
        </p:nvSpPr>
        <p:spPr>
          <a:xfrm>
            <a:off x="4334127" y="4195617"/>
            <a:ext cx="1957978" cy="81182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KLASSNING</a:t>
            </a:r>
          </a:p>
          <a:p>
            <a:pPr algn="ctr"/>
            <a:r>
              <a:rPr lang="sv-SE" b="1" dirty="0">
                <a:solidFill>
                  <a:srgbClr val="FF0000"/>
                </a:solidFill>
              </a:rPr>
              <a:t>K, R, T</a:t>
            </a:r>
          </a:p>
        </p:txBody>
      </p:sp>
      <p:sp>
        <p:nvSpPr>
          <p:cNvPr id="6" name="Rektangel 5">
            <a:extLst>
              <a:ext uri="{FF2B5EF4-FFF2-40B4-BE49-F238E27FC236}">
                <a16:creationId xmlns:a16="http://schemas.microsoft.com/office/drawing/2014/main" id="{FFFC5FEB-8CE5-4617-82DD-A614F303740F}"/>
              </a:ext>
            </a:extLst>
          </p:cNvPr>
          <p:cNvSpPr/>
          <p:nvPr/>
        </p:nvSpPr>
        <p:spPr>
          <a:xfrm>
            <a:off x="6967059" y="3257701"/>
            <a:ext cx="1645920" cy="130096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ISO 27001 </a:t>
            </a:r>
            <a:r>
              <a:rPr lang="sv-SE" dirty="0"/>
              <a:t>(A)</a:t>
            </a:r>
          </a:p>
          <a:p>
            <a:pPr algn="ctr"/>
            <a:r>
              <a:rPr lang="sv-SE" b="1" dirty="0"/>
              <a:t>Allvarlig</a:t>
            </a:r>
          </a:p>
          <a:p>
            <a:pPr algn="ctr"/>
            <a:r>
              <a:rPr lang="sv-SE" b="1" dirty="0"/>
              <a:t>Betydande</a:t>
            </a:r>
          </a:p>
          <a:p>
            <a:pPr algn="ctr"/>
            <a:r>
              <a:rPr lang="sv-SE" b="1" dirty="0"/>
              <a:t>Måttlig</a:t>
            </a:r>
          </a:p>
        </p:txBody>
      </p:sp>
      <p:sp>
        <p:nvSpPr>
          <p:cNvPr id="8" name="Pil: höger 7">
            <a:extLst>
              <a:ext uri="{FF2B5EF4-FFF2-40B4-BE49-F238E27FC236}">
                <a16:creationId xmlns:a16="http://schemas.microsoft.com/office/drawing/2014/main" id="{C226DE2D-85CA-47A3-9E8F-BA7DB4417A4A}"/>
              </a:ext>
            </a:extLst>
          </p:cNvPr>
          <p:cNvSpPr/>
          <p:nvPr/>
        </p:nvSpPr>
        <p:spPr>
          <a:xfrm>
            <a:off x="3824066" y="4371975"/>
            <a:ext cx="41529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Pil: höger 8">
            <a:extLst>
              <a:ext uri="{FF2B5EF4-FFF2-40B4-BE49-F238E27FC236}">
                <a16:creationId xmlns:a16="http://schemas.microsoft.com/office/drawing/2014/main" id="{7C79F22F-E96F-4F2A-A12E-3742849A0168}"/>
              </a:ext>
            </a:extLst>
          </p:cNvPr>
          <p:cNvSpPr/>
          <p:nvPr/>
        </p:nvSpPr>
        <p:spPr>
          <a:xfrm>
            <a:off x="6417127" y="4084831"/>
            <a:ext cx="41529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Pil: höger 9">
            <a:extLst>
              <a:ext uri="{FF2B5EF4-FFF2-40B4-BE49-F238E27FC236}">
                <a16:creationId xmlns:a16="http://schemas.microsoft.com/office/drawing/2014/main" id="{2D3DF1CC-F486-427A-A84F-DABE3B8008EA}"/>
              </a:ext>
            </a:extLst>
          </p:cNvPr>
          <p:cNvSpPr/>
          <p:nvPr/>
        </p:nvSpPr>
        <p:spPr>
          <a:xfrm>
            <a:off x="8742176" y="3324376"/>
            <a:ext cx="41529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C330875E-C9FD-4B37-A5CE-672C2D425E9A}"/>
              </a:ext>
            </a:extLst>
          </p:cNvPr>
          <p:cNvSpPr/>
          <p:nvPr/>
        </p:nvSpPr>
        <p:spPr>
          <a:xfrm>
            <a:off x="9248293" y="3252938"/>
            <a:ext cx="1758795" cy="600076"/>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Handlingsplan</a:t>
            </a:r>
          </a:p>
          <a:p>
            <a:pPr algn="ctr"/>
            <a:r>
              <a:rPr lang="sv-SE" b="1" dirty="0"/>
              <a:t>ÄR-krav</a:t>
            </a:r>
          </a:p>
        </p:txBody>
      </p:sp>
      <p:sp>
        <p:nvSpPr>
          <p:cNvPr id="12" name="Rektangel 11">
            <a:extLst>
              <a:ext uri="{FF2B5EF4-FFF2-40B4-BE49-F238E27FC236}">
                <a16:creationId xmlns:a16="http://schemas.microsoft.com/office/drawing/2014/main" id="{95E5614F-A3DE-42B5-83DE-871332371E8D}"/>
              </a:ext>
            </a:extLst>
          </p:cNvPr>
          <p:cNvSpPr/>
          <p:nvPr/>
        </p:nvSpPr>
        <p:spPr>
          <a:xfrm>
            <a:off x="9265435" y="4007679"/>
            <a:ext cx="1758795" cy="600075"/>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Upphandling</a:t>
            </a:r>
            <a:br>
              <a:rPr lang="sv-SE" b="1" dirty="0"/>
            </a:br>
            <a:r>
              <a:rPr lang="sv-SE" b="1" dirty="0"/>
              <a:t>SKA-krav</a:t>
            </a:r>
          </a:p>
        </p:txBody>
      </p:sp>
      <p:sp>
        <p:nvSpPr>
          <p:cNvPr id="14" name="Pil: höger 13">
            <a:extLst>
              <a:ext uri="{FF2B5EF4-FFF2-40B4-BE49-F238E27FC236}">
                <a16:creationId xmlns:a16="http://schemas.microsoft.com/office/drawing/2014/main" id="{CB0F3D53-D1D3-4D0B-B91D-41BDF44074F9}"/>
              </a:ext>
            </a:extLst>
          </p:cNvPr>
          <p:cNvSpPr/>
          <p:nvPr/>
        </p:nvSpPr>
        <p:spPr>
          <a:xfrm>
            <a:off x="8742176" y="4079116"/>
            <a:ext cx="41529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Pil: höger 14">
            <a:extLst>
              <a:ext uri="{FF2B5EF4-FFF2-40B4-BE49-F238E27FC236}">
                <a16:creationId xmlns:a16="http://schemas.microsoft.com/office/drawing/2014/main" id="{F1B5E2F7-042D-4ED4-B57D-732F7F3BBFD4}"/>
              </a:ext>
            </a:extLst>
          </p:cNvPr>
          <p:cNvSpPr/>
          <p:nvPr/>
        </p:nvSpPr>
        <p:spPr>
          <a:xfrm>
            <a:off x="8742176" y="4885973"/>
            <a:ext cx="41529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a:extLst>
              <a:ext uri="{FF2B5EF4-FFF2-40B4-BE49-F238E27FC236}">
                <a16:creationId xmlns:a16="http://schemas.microsoft.com/office/drawing/2014/main" id="{A21FD1B0-8C85-4468-96C5-6A335E13BD99}"/>
              </a:ext>
            </a:extLst>
          </p:cNvPr>
          <p:cNvSpPr/>
          <p:nvPr/>
        </p:nvSpPr>
        <p:spPr>
          <a:xfrm>
            <a:off x="9248292" y="4814535"/>
            <a:ext cx="1758795" cy="600076"/>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Handlingsplan</a:t>
            </a:r>
          </a:p>
          <a:p>
            <a:pPr algn="ctr"/>
            <a:r>
              <a:rPr lang="sv-SE" b="1" dirty="0"/>
              <a:t>ÄR-krav</a:t>
            </a:r>
          </a:p>
        </p:txBody>
      </p:sp>
      <p:sp>
        <p:nvSpPr>
          <p:cNvPr id="20" name="Pil: höger 19">
            <a:extLst>
              <a:ext uri="{FF2B5EF4-FFF2-40B4-BE49-F238E27FC236}">
                <a16:creationId xmlns:a16="http://schemas.microsoft.com/office/drawing/2014/main" id="{350C5CFF-9C38-485F-91CD-E5D0B23C36DC}"/>
              </a:ext>
            </a:extLst>
          </p:cNvPr>
          <p:cNvSpPr/>
          <p:nvPr/>
        </p:nvSpPr>
        <p:spPr>
          <a:xfrm>
            <a:off x="6417127" y="4672965"/>
            <a:ext cx="41529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6" name="Rektangel 35">
            <a:extLst>
              <a:ext uri="{FF2B5EF4-FFF2-40B4-BE49-F238E27FC236}">
                <a16:creationId xmlns:a16="http://schemas.microsoft.com/office/drawing/2014/main" id="{86DBE8B9-F081-4DB2-9A04-35BA66F503CA}"/>
              </a:ext>
            </a:extLst>
          </p:cNvPr>
          <p:cNvSpPr/>
          <p:nvPr/>
        </p:nvSpPr>
        <p:spPr>
          <a:xfrm>
            <a:off x="6967059" y="4635154"/>
            <a:ext cx="1645920" cy="193709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Krav-katalog</a:t>
            </a:r>
          </a:p>
          <a:p>
            <a:pPr algn="ctr"/>
            <a:r>
              <a:rPr lang="sv-SE" b="1" dirty="0">
                <a:solidFill>
                  <a:srgbClr val="FF0000"/>
                </a:solidFill>
              </a:rPr>
              <a:t>GDPR</a:t>
            </a:r>
          </a:p>
          <a:p>
            <a:pPr algn="ctr"/>
            <a:r>
              <a:rPr lang="sv-SE" b="1" dirty="0"/>
              <a:t>PDL</a:t>
            </a:r>
          </a:p>
          <a:p>
            <a:pPr algn="ctr"/>
            <a:r>
              <a:rPr lang="sv-SE" b="1" dirty="0"/>
              <a:t>OSL</a:t>
            </a:r>
          </a:p>
          <a:p>
            <a:pPr algn="ctr"/>
            <a:r>
              <a:rPr lang="sv-SE" b="1" dirty="0">
                <a:solidFill>
                  <a:srgbClr val="FF0000"/>
                </a:solidFill>
              </a:rPr>
              <a:t>NIS</a:t>
            </a:r>
          </a:p>
          <a:p>
            <a:pPr algn="ctr"/>
            <a:endParaRPr lang="sv-SE" b="1" dirty="0"/>
          </a:p>
          <a:p>
            <a:pPr algn="ctr"/>
            <a:endParaRPr lang="sv-SE" b="1" dirty="0"/>
          </a:p>
        </p:txBody>
      </p:sp>
    </p:spTree>
    <p:extLst>
      <p:ext uri="{BB962C8B-B14F-4D97-AF65-F5344CB8AC3E}">
        <p14:creationId xmlns:p14="http://schemas.microsoft.com/office/powerpoint/2010/main" val="1449166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Isosceles Triangle 3">
            <a:extLst>
              <a:ext uri="{FF2B5EF4-FFF2-40B4-BE49-F238E27FC236}">
                <a16:creationId xmlns:a16="http://schemas.microsoft.com/office/drawing/2014/main" id="{A6A8DC69-4F52-5DF1-9069-0EC641F71873}"/>
              </a:ext>
            </a:extLst>
          </p:cNvPr>
          <p:cNvSpPr/>
          <p:nvPr/>
        </p:nvSpPr>
        <p:spPr>
          <a:xfrm>
            <a:off x="7210078" y="2397073"/>
            <a:ext cx="2445926" cy="1169542"/>
          </a:xfrm>
          <a:prstGeom prst="triangle">
            <a:avLst/>
          </a:prstGeom>
          <a:solidFill>
            <a:srgbClr val="FFAD16"/>
          </a:solidFill>
          <a:ln w="25400" cap="flat" cmpd="sng" algn="ctr">
            <a:solidFill>
              <a:srgbClr val="FFAD16">
                <a:shade val="50000"/>
              </a:srgbClr>
            </a:solidFill>
            <a:prstDash val="solid"/>
          </a:ln>
          <a:effectLst/>
        </p:spPr>
        <p:txBody>
          <a:bodyPr rtlCol="0" anchor="ctr"/>
          <a:lstStyle/>
          <a:p>
            <a:pPr algn="ctr"/>
            <a:endParaRPr lang="sv-SE" sz="1600" b="1" kern="0" dirty="0">
              <a:solidFill>
                <a:schemeClr val="bg1"/>
              </a:solidFill>
              <a:latin typeface="Frutiger 45 Light"/>
            </a:endParaRPr>
          </a:p>
        </p:txBody>
      </p:sp>
      <p:sp>
        <p:nvSpPr>
          <p:cNvPr id="2" name="Rubrik 1">
            <a:extLst>
              <a:ext uri="{FF2B5EF4-FFF2-40B4-BE49-F238E27FC236}">
                <a16:creationId xmlns:a16="http://schemas.microsoft.com/office/drawing/2014/main" id="{32CBCBF4-35F4-401A-8D01-1E8A6D3F4A26}"/>
              </a:ext>
            </a:extLst>
          </p:cNvPr>
          <p:cNvSpPr>
            <a:spLocks noGrp="1"/>
          </p:cNvSpPr>
          <p:nvPr>
            <p:ph type="title"/>
          </p:nvPr>
        </p:nvSpPr>
        <p:spPr/>
        <p:txBody>
          <a:bodyPr/>
          <a:lstStyle/>
          <a:p>
            <a:r>
              <a:rPr lang="sv-SE" dirty="0"/>
              <a:t>Informationens värde och lagrum</a:t>
            </a:r>
          </a:p>
        </p:txBody>
      </p:sp>
      <p:sp>
        <p:nvSpPr>
          <p:cNvPr id="3" name="Isosceles Triangle 3">
            <a:extLst>
              <a:ext uri="{FF2B5EF4-FFF2-40B4-BE49-F238E27FC236}">
                <a16:creationId xmlns:a16="http://schemas.microsoft.com/office/drawing/2014/main" id="{4824B2F2-A613-43A3-A97D-6402D34E35C9}"/>
              </a:ext>
            </a:extLst>
          </p:cNvPr>
          <p:cNvSpPr/>
          <p:nvPr/>
        </p:nvSpPr>
        <p:spPr>
          <a:xfrm>
            <a:off x="4768429" y="2407296"/>
            <a:ext cx="2009226" cy="957458"/>
          </a:xfrm>
          <a:prstGeom prst="triangle">
            <a:avLst/>
          </a:prstGeom>
          <a:solidFill>
            <a:srgbClr val="FF7B00"/>
          </a:solidFill>
          <a:ln w="25400" cap="flat" cmpd="sng" algn="ctr">
            <a:solidFill>
              <a:srgbClr val="FF7B00">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600" b="1" i="0" u="none" strike="noStrike" kern="0" cap="none" spc="-150" normalizeH="0" baseline="0" noProof="0" dirty="0">
              <a:ln>
                <a:noFill/>
              </a:ln>
              <a:solidFill>
                <a:schemeClr val="bg1"/>
              </a:solidFill>
              <a:effectLst/>
              <a:uLnTx/>
              <a:uFillTx/>
              <a:latin typeface="Frutiger 45 Light"/>
              <a:ea typeface="+mn-ea"/>
              <a:cs typeface="+mn-cs"/>
            </a:endParaRPr>
          </a:p>
        </p:txBody>
      </p:sp>
      <p:sp>
        <p:nvSpPr>
          <p:cNvPr id="4" name="Trapezoid 8">
            <a:extLst>
              <a:ext uri="{FF2B5EF4-FFF2-40B4-BE49-F238E27FC236}">
                <a16:creationId xmlns:a16="http://schemas.microsoft.com/office/drawing/2014/main" id="{74A607D5-E80C-4BF3-9E25-FBA0A30FFE5B}"/>
              </a:ext>
            </a:extLst>
          </p:cNvPr>
          <p:cNvSpPr/>
          <p:nvPr/>
        </p:nvSpPr>
        <p:spPr>
          <a:xfrm>
            <a:off x="3256261" y="3457869"/>
            <a:ext cx="4968552" cy="1460923"/>
          </a:xfrm>
          <a:prstGeom prst="trapezoid">
            <a:avLst>
              <a:gd name="adj" fmla="val 97521"/>
            </a:avLst>
          </a:prstGeom>
          <a:solidFill>
            <a:srgbClr val="FFAD16"/>
          </a:solidFill>
          <a:ln w="25400" cap="flat" cmpd="sng" algn="ctr">
            <a:solidFill>
              <a:srgbClr val="FFAD1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600" b="1" i="0" u="none" strike="noStrike" kern="0" cap="none" spc="0" normalizeH="0" baseline="0" noProof="0" dirty="0">
              <a:ln>
                <a:noFill/>
              </a:ln>
              <a:solidFill>
                <a:schemeClr val="bg1"/>
              </a:solidFill>
              <a:effectLst/>
              <a:uLnTx/>
              <a:uFillTx/>
              <a:latin typeface="Frutiger 45 Light"/>
              <a:ea typeface="+mn-ea"/>
              <a:cs typeface="+mn-cs"/>
            </a:endParaRPr>
          </a:p>
        </p:txBody>
      </p:sp>
      <p:sp>
        <p:nvSpPr>
          <p:cNvPr id="5" name="Trapezoid 9">
            <a:extLst>
              <a:ext uri="{FF2B5EF4-FFF2-40B4-BE49-F238E27FC236}">
                <a16:creationId xmlns:a16="http://schemas.microsoft.com/office/drawing/2014/main" id="{D776F419-B3BC-43F9-B856-E0E5AA5559FC}"/>
              </a:ext>
            </a:extLst>
          </p:cNvPr>
          <p:cNvSpPr/>
          <p:nvPr/>
        </p:nvSpPr>
        <p:spPr>
          <a:xfrm>
            <a:off x="1960117" y="5020941"/>
            <a:ext cx="7560840" cy="1244901"/>
          </a:xfrm>
          <a:prstGeom prst="trapezoid">
            <a:avLst>
              <a:gd name="adj" fmla="val 98261"/>
            </a:avLst>
          </a:prstGeom>
          <a:solidFill>
            <a:srgbClr val="FFC104"/>
          </a:solidFill>
          <a:ln w="25400" cap="flat" cmpd="sng" algn="ctr">
            <a:solidFill>
              <a:srgbClr val="FFC10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600" b="1" i="0" u="none" strike="noStrike" kern="0" cap="none" spc="0" normalizeH="0" baseline="0" noProof="0" dirty="0">
              <a:ln>
                <a:noFill/>
              </a:ln>
              <a:solidFill>
                <a:schemeClr val="bg1"/>
              </a:solidFill>
              <a:effectLst/>
              <a:uLnTx/>
              <a:uFillTx/>
              <a:latin typeface="Frutiger 45 Light"/>
              <a:ea typeface="+mn-ea"/>
              <a:cs typeface="+mn-cs"/>
            </a:endParaRPr>
          </a:p>
        </p:txBody>
      </p:sp>
      <p:sp>
        <p:nvSpPr>
          <p:cNvPr id="6" name="textruta 5">
            <a:extLst>
              <a:ext uri="{FF2B5EF4-FFF2-40B4-BE49-F238E27FC236}">
                <a16:creationId xmlns:a16="http://schemas.microsoft.com/office/drawing/2014/main" id="{4D02D9F4-2298-46D7-813A-BD385159CA66}"/>
              </a:ext>
            </a:extLst>
          </p:cNvPr>
          <p:cNvSpPr txBox="1"/>
          <p:nvPr/>
        </p:nvSpPr>
        <p:spPr>
          <a:xfrm>
            <a:off x="5151605" y="2788361"/>
            <a:ext cx="1377300" cy="646331"/>
          </a:xfrm>
          <a:prstGeom prst="rect">
            <a:avLst/>
          </a:prstGeom>
          <a:noFill/>
        </p:spPr>
        <p:txBody>
          <a:bodyPr wrap="none" rtlCol="0">
            <a:spAutoFit/>
          </a:bodyPr>
          <a:lstStyle/>
          <a:p>
            <a:r>
              <a:rPr lang="sv-SE" b="1" dirty="0">
                <a:solidFill>
                  <a:schemeClr val="bg1"/>
                </a:solidFill>
                <a:latin typeface="Frutiger 45 Light"/>
              </a:rPr>
              <a:t>Säkerhets-</a:t>
            </a:r>
          </a:p>
          <a:p>
            <a:pPr algn="ctr"/>
            <a:r>
              <a:rPr lang="sv-SE" b="1" dirty="0">
                <a:solidFill>
                  <a:schemeClr val="bg1"/>
                </a:solidFill>
                <a:latin typeface="Frutiger 45 Light"/>
              </a:rPr>
              <a:t>skydd, OSL</a:t>
            </a:r>
          </a:p>
        </p:txBody>
      </p:sp>
      <p:sp>
        <p:nvSpPr>
          <p:cNvPr id="7" name="textruta 6">
            <a:extLst>
              <a:ext uri="{FF2B5EF4-FFF2-40B4-BE49-F238E27FC236}">
                <a16:creationId xmlns:a16="http://schemas.microsoft.com/office/drawing/2014/main" id="{A32D39B4-4107-4266-ADCD-54E8A2816EFF}"/>
              </a:ext>
            </a:extLst>
          </p:cNvPr>
          <p:cNvSpPr txBox="1"/>
          <p:nvPr/>
        </p:nvSpPr>
        <p:spPr>
          <a:xfrm>
            <a:off x="4693806" y="3947392"/>
            <a:ext cx="1877437" cy="369332"/>
          </a:xfrm>
          <a:prstGeom prst="rect">
            <a:avLst/>
          </a:prstGeom>
          <a:noFill/>
        </p:spPr>
        <p:txBody>
          <a:bodyPr wrap="none" rtlCol="0">
            <a:spAutoFit/>
          </a:bodyPr>
          <a:lstStyle/>
          <a:p>
            <a:r>
              <a:rPr lang="sv-SE" b="1" dirty="0">
                <a:solidFill>
                  <a:schemeClr val="bg1"/>
                </a:solidFill>
                <a:latin typeface="Frutiger 45 Light"/>
              </a:rPr>
              <a:t>GDPR, OSL, PDL</a:t>
            </a:r>
          </a:p>
        </p:txBody>
      </p:sp>
      <p:sp>
        <p:nvSpPr>
          <p:cNvPr id="8" name="textruta 7">
            <a:extLst>
              <a:ext uri="{FF2B5EF4-FFF2-40B4-BE49-F238E27FC236}">
                <a16:creationId xmlns:a16="http://schemas.microsoft.com/office/drawing/2014/main" id="{FBC872CD-ABEE-42DE-A95D-1476058C86A7}"/>
              </a:ext>
            </a:extLst>
          </p:cNvPr>
          <p:cNvSpPr txBox="1"/>
          <p:nvPr/>
        </p:nvSpPr>
        <p:spPr>
          <a:xfrm>
            <a:off x="4735924" y="5458725"/>
            <a:ext cx="2009226" cy="369332"/>
          </a:xfrm>
          <a:prstGeom prst="rect">
            <a:avLst/>
          </a:prstGeom>
          <a:noFill/>
        </p:spPr>
        <p:txBody>
          <a:bodyPr wrap="square" rtlCol="0">
            <a:spAutoFit/>
          </a:bodyPr>
          <a:lstStyle/>
          <a:p>
            <a:pPr algn="ctr"/>
            <a:r>
              <a:rPr lang="sv-SE" b="1" dirty="0">
                <a:solidFill>
                  <a:schemeClr val="bg1"/>
                </a:solidFill>
                <a:latin typeface="Frutiger 45 Light"/>
              </a:rPr>
              <a:t>Öppen, Publik</a:t>
            </a:r>
          </a:p>
        </p:txBody>
      </p:sp>
      <p:sp>
        <p:nvSpPr>
          <p:cNvPr id="9" name="textruta 8">
            <a:extLst>
              <a:ext uri="{FF2B5EF4-FFF2-40B4-BE49-F238E27FC236}">
                <a16:creationId xmlns:a16="http://schemas.microsoft.com/office/drawing/2014/main" id="{851116F3-7CC0-403B-ABB3-D8C4C10C9789}"/>
              </a:ext>
            </a:extLst>
          </p:cNvPr>
          <p:cNvSpPr txBox="1"/>
          <p:nvPr/>
        </p:nvSpPr>
        <p:spPr>
          <a:xfrm>
            <a:off x="912681" y="2768034"/>
            <a:ext cx="4083169" cy="369332"/>
          </a:xfrm>
          <a:prstGeom prst="rect">
            <a:avLst/>
          </a:prstGeom>
          <a:noFill/>
        </p:spPr>
        <p:txBody>
          <a:bodyPr wrap="none" rtlCol="0">
            <a:spAutoFit/>
          </a:bodyPr>
          <a:lstStyle/>
          <a:p>
            <a:pPr algn="r"/>
            <a:r>
              <a:rPr lang="sv-SE" b="1" dirty="0">
                <a:solidFill>
                  <a:schemeClr val="bg1"/>
                </a:solidFill>
                <a:latin typeface="Frutiger 45 Light"/>
              </a:rPr>
              <a:t>Av betydelse för Sveriges säkerhet</a:t>
            </a:r>
          </a:p>
        </p:txBody>
      </p:sp>
      <p:sp>
        <p:nvSpPr>
          <p:cNvPr id="10" name="textruta 9">
            <a:extLst>
              <a:ext uri="{FF2B5EF4-FFF2-40B4-BE49-F238E27FC236}">
                <a16:creationId xmlns:a16="http://schemas.microsoft.com/office/drawing/2014/main" id="{63CA6E06-206B-4FD3-AC1E-2B9C7DB2E8BD}"/>
              </a:ext>
            </a:extLst>
          </p:cNvPr>
          <p:cNvSpPr txBox="1"/>
          <p:nvPr/>
        </p:nvSpPr>
        <p:spPr>
          <a:xfrm>
            <a:off x="2648429" y="3303942"/>
            <a:ext cx="1787669" cy="369332"/>
          </a:xfrm>
          <a:prstGeom prst="rect">
            <a:avLst/>
          </a:prstGeom>
          <a:noFill/>
        </p:spPr>
        <p:txBody>
          <a:bodyPr wrap="none" rtlCol="0">
            <a:spAutoFit/>
          </a:bodyPr>
          <a:lstStyle/>
          <a:p>
            <a:r>
              <a:rPr lang="sv-SE" b="1" dirty="0">
                <a:solidFill>
                  <a:schemeClr val="bg1"/>
                </a:solidFill>
                <a:latin typeface="Frutiger 45 Light"/>
              </a:rPr>
              <a:t>Allvarlig skada</a:t>
            </a:r>
          </a:p>
        </p:txBody>
      </p:sp>
      <p:sp>
        <p:nvSpPr>
          <p:cNvPr id="11" name="textruta 10">
            <a:extLst>
              <a:ext uri="{FF2B5EF4-FFF2-40B4-BE49-F238E27FC236}">
                <a16:creationId xmlns:a16="http://schemas.microsoft.com/office/drawing/2014/main" id="{AC2F93B6-28E0-4F1B-8DC5-8C856036A672}"/>
              </a:ext>
            </a:extLst>
          </p:cNvPr>
          <p:cNvSpPr txBox="1"/>
          <p:nvPr/>
        </p:nvSpPr>
        <p:spPr>
          <a:xfrm>
            <a:off x="1880371" y="3839850"/>
            <a:ext cx="2044150" cy="369332"/>
          </a:xfrm>
          <a:prstGeom prst="rect">
            <a:avLst/>
          </a:prstGeom>
          <a:noFill/>
        </p:spPr>
        <p:txBody>
          <a:bodyPr wrap="none" rtlCol="0">
            <a:spAutoFit/>
          </a:bodyPr>
          <a:lstStyle/>
          <a:p>
            <a:pPr algn="r"/>
            <a:r>
              <a:rPr lang="sv-SE" b="1" dirty="0">
                <a:solidFill>
                  <a:schemeClr val="bg1"/>
                </a:solidFill>
                <a:latin typeface="Frutiger 45 Light"/>
              </a:rPr>
              <a:t>Betydande skada</a:t>
            </a:r>
          </a:p>
        </p:txBody>
      </p:sp>
      <p:sp>
        <p:nvSpPr>
          <p:cNvPr id="12" name="textruta 11">
            <a:extLst>
              <a:ext uri="{FF2B5EF4-FFF2-40B4-BE49-F238E27FC236}">
                <a16:creationId xmlns:a16="http://schemas.microsoft.com/office/drawing/2014/main" id="{2897F204-8672-47E8-8162-7A63A729A833}"/>
              </a:ext>
            </a:extLst>
          </p:cNvPr>
          <p:cNvSpPr txBox="1"/>
          <p:nvPr/>
        </p:nvSpPr>
        <p:spPr>
          <a:xfrm>
            <a:off x="1731992" y="4375758"/>
            <a:ext cx="1672254" cy="369332"/>
          </a:xfrm>
          <a:prstGeom prst="rect">
            <a:avLst/>
          </a:prstGeom>
          <a:noFill/>
        </p:spPr>
        <p:txBody>
          <a:bodyPr wrap="none" rtlCol="0">
            <a:spAutoFit/>
          </a:bodyPr>
          <a:lstStyle/>
          <a:p>
            <a:pPr algn="r"/>
            <a:r>
              <a:rPr lang="sv-SE" b="1" dirty="0">
                <a:solidFill>
                  <a:schemeClr val="bg1"/>
                </a:solidFill>
                <a:latin typeface="Frutiger 45 Light"/>
              </a:rPr>
              <a:t>Måttlig skada</a:t>
            </a:r>
          </a:p>
        </p:txBody>
      </p:sp>
      <p:sp>
        <p:nvSpPr>
          <p:cNvPr id="13" name="textruta 12">
            <a:extLst>
              <a:ext uri="{FF2B5EF4-FFF2-40B4-BE49-F238E27FC236}">
                <a16:creationId xmlns:a16="http://schemas.microsoft.com/office/drawing/2014/main" id="{96E807AC-0BE1-4EA2-8F05-83E053A66083}"/>
              </a:ext>
            </a:extLst>
          </p:cNvPr>
          <p:cNvSpPr txBox="1"/>
          <p:nvPr/>
        </p:nvSpPr>
        <p:spPr>
          <a:xfrm>
            <a:off x="360390" y="5458725"/>
            <a:ext cx="2031326" cy="369332"/>
          </a:xfrm>
          <a:prstGeom prst="rect">
            <a:avLst/>
          </a:prstGeom>
          <a:noFill/>
        </p:spPr>
        <p:txBody>
          <a:bodyPr wrap="none" rtlCol="0">
            <a:spAutoFit/>
          </a:bodyPr>
          <a:lstStyle/>
          <a:p>
            <a:pPr algn="r"/>
            <a:r>
              <a:rPr lang="sv-SE" b="1" dirty="0">
                <a:solidFill>
                  <a:schemeClr val="bg1"/>
                </a:solidFill>
                <a:latin typeface="Frutiger 45 Light"/>
              </a:rPr>
              <a:t>Försumbar skada</a:t>
            </a:r>
          </a:p>
        </p:txBody>
      </p:sp>
      <p:sp>
        <p:nvSpPr>
          <p:cNvPr id="17" name="Isosceles Triangle 3">
            <a:extLst>
              <a:ext uri="{FF2B5EF4-FFF2-40B4-BE49-F238E27FC236}">
                <a16:creationId xmlns:a16="http://schemas.microsoft.com/office/drawing/2014/main" id="{02598C32-BD57-43AE-BED5-C954FC007D0C}"/>
              </a:ext>
            </a:extLst>
          </p:cNvPr>
          <p:cNvSpPr/>
          <p:nvPr/>
        </p:nvSpPr>
        <p:spPr>
          <a:xfrm>
            <a:off x="7432725" y="2397073"/>
            <a:ext cx="2009226" cy="957458"/>
          </a:xfrm>
          <a:prstGeom prst="triangle">
            <a:avLst/>
          </a:prstGeom>
          <a:solidFill>
            <a:srgbClr val="FF7B00"/>
          </a:solidFill>
          <a:ln w="25400" cap="flat" cmpd="sng" algn="ctr">
            <a:solidFill>
              <a:srgbClr val="FF7B00">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600" b="1" i="0" u="none" strike="noStrike" kern="0" cap="none" spc="-150" normalizeH="0" baseline="0" noProof="0" dirty="0">
              <a:ln>
                <a:noFill/>
              </a:ln>
              <a:solidFill>
                <a:schemeClr val="bg1"/>
              </a:solidFill>
              <a:effectLst/>
              <a:uLnTx/>
              <a:uFillTx/>
              <a:latin typeface="Frutiger 45 Light"/>
              <a:ea typeface="+mn-ea"/>
              <a:cs typeface="+mn-cs"/>
            </a:endParaRPr>
          </a:p>
        </p:txBody>
      </p:sp>
      <p:cxnSp>
        <p:nvCxnSpPr>
          <p:cNvPr id="18" name="Rak koppling 17">
            <a:extLst>
              <a:ext uri="{FF2B5EF4-FFF2-40B4-BE49-F238E27FC236}">
                <a16:creationId xmlns:a16="http://schemas.microsoft.com/office/drawing/2014/main" id="{239FB5E2-F340-4D8F-8B9F-8E06359BB18D}"/>
              </a:ext>
            </a:extLst>
          </p:cNvPr>
          <p:cNvCxnSpPr>
            <a:cxnSpLocks/>
          </p:cNvCxnSpPr>
          <p:nvPr/>
        </p:nvCxnSpPr>
        <p:spPr>
          <a:xfrm flipV="1">
            <a:off x="7200951" y="3139061"/>
            <a:ext cx="3632149" cy="2286"/>
          </a:xfrm>
          <a:prstGeom prst="line">
            <a:avLst/>
          </a:prstGeom>
          <a:noFill/>
          <a:ln w="9525" cap="flat" cmpd="sng" algn="ctr">
            <a:solidFill>
              <a:srgbClr val="000000"/>
            </a:solidFill>
            <a:prstDash val="dash"/>
          </a:ln>
          <a:effectLst/>
        </p:spPr>
      </p:cxnSp>
      <p:cxnSp>
        <p:nvCxnSpPr>
          <p:cNvPr id="19" name="Rak koppling 18">
            <a:extLst>
              <a:ext uri="{FF2B5EF4-FFF2-40B4-BE49-F238E27FC236}">
                <a16:creationId xmlns:a16="http://schemas.microsoft.com/office/drawing/2014/main" id="{9A9B463A-04E4-4F3D-A867-AAC7E3491070}"/>
              </a:ext>
            </a:extLst>
          </p:cNvPr>
          <p:cNvCxnSpPr>
            <a:cxnSpLocks/>
          </p:cNvCxnSpPr>
          <p:nvPr/>
        </p:nvCxnSpPr>
        <p:spPr>
          <a:xfrm>
            <a:off x="7199917" y="2677928"/>
            <a:ext cx="3653503" cy="10996"/>
          </a:xfrm>
          <a:prstGeom prst="line">
            <a:avLst/>
          </a:prstGeom>
          <a:noFill/>
          <a:ln w="9525" cap="flat" cmpd="sng" algn="ctr">
            <a:solidFill>
              <a:srgbClr val="000000"/>
            </a:solidFill>
            <a:prstDash val="dash"/>
          </a:ln>
          <a:effectLst/>
        </p:spPr>
      </p:cxnSp>
      <p:cxnSp>
        <p:nvCxnSpPr>
          <p:cNvPr id="20" name="Rak koppling 19">
            <a:extLst>
              <a:ext uri="{FF2B5EF4-FFF2-40B4-BE49-F238E27FC236}">
                <a16:creationId xmlns:a16="http://schemas.microsoft.com/office/drawing/2014/main" id="{F79E4BCF-8D0D-44F7-AF3F-41A929F79DED}"/>
              </a:ext>
            </a:extLst>
          </p:cNvPr>
          <p:cNvCxnSpPr>
            <a:cxnSpLocks/>
          </p:cNvCxnSpPr>
          <p:nvPr/>
        </p:nvCxnSpPr>
        <p:spPr>
          <a:xfrm flipV="1">
            <a:off x="7210077" y="2898106"/>
            <a:ext cx="3653503" cy="8778"/>
          </a:xfrm>
          <a:prstGeom prst="line">
            <a:avLst/>
          </a:prstGeom>
          <a:noFill/>
          <a:ln w="9525" cap="flat" cmpd="sng" algn="ctr">
            <a:solidFill>
              <a:srgbClr val="000000"/>
            </a:solidFill>
            <a:prstDash val="dash"/>
          </a:ln>
          <a:effectLst/>
        </p:spPr>
      </p:cxnSp>
      <p:sp>
        <p:nvSpPr>
          <p:cNvPr id="21" name="textruta 20">
            <a:extLst>
              <a:ext uri="{FF2B5EF4-FFF2-40B4-BE49-F238E27FC236}">
                <a16:creationId xmlns:a16="http://schemas.microsoft.com/office/drawing/2014/main" id="{7B42FB64-73C1-4B4F-A3D9-26A20A2961AF}"/>
              </a:ext>
            </a:extLst>
          </p:cNvPr>
          <p:cNvSpPr txBox="1"/>
          <p:nvPr/>
        </p:nvSpPr>
        <p:spPr>
          <a:xfrm>
            <a:off x="8258170" y="3128901"/>
            <a:ext cx="2374368" cy="246221"/>
          </a:xfrm>
          <a:prstGeom prst="rect">
            <a:avLst/>
          </a:prstGeom>
          <a:noFill/>
        </p:spPr>
        <p:txBody>
          <a:bodyPr wrap="none" rtlCol="0">
            <a:spAutoFit/>
          </a:bodyPr>
          <a:lstStyle/>
          <a:p>
            <a:r>
              <a:rPr lang="sv-SE" sz="1000" b="1" dirty="0">
                <a:solidFill>
                  <a:schemeClr val="bg1"/>
                </a:solidFill>
                <a:latin typeface="Frutiger 45 Light"/>
              </a:rPr>
              <a:t>H/R                          Begränsat hemlig</a:t>
            </a:r>
          </a:p>
        </p:txBody>
      </p:sp>
      <p:sp>
        <p:nvSpPr>
          <p:cNvPr id="22" name="textruta 21">
            <a:extLst>
              <a:ext uri="{FF2B5EF4-FFF2-40B4-BE49-F238E27FC236}">
                <a16:creationId xmlns:a16="http://schemas.microsoft.com/office/drawing/2014/main" id="{B69CBC15-0D5F-47C8-8BAB-0EF1E1349405}"/>
              </a:ext>
            </a:extLst>
          </p:cNvPr>
          <p:cNvSpPr txBox="1"/>
          <p:nvPr/>
        </p:nvSpPr>
        <p:spPr>
          <a:xfrm>
            <a:off x="8250957" y="2904010"/>
            <a:ext cx="2103461" cy="246221"/>
          </a:xfrm>
          <a:prstGeom prst="rect">
            <a:avLst/>
          </a:prstGeom>
          <a:noFill/>
        </p:spPr>
        <p:txBody>
          <a:bodyPr wrap="none" rtlCol="0">
            <a:spAutoFit/>
          </a:bodyPr>
          <a:lstStyle/>
          <a:p>
            <a:r>
              <a:rPr lang="sv-SE" sz="1000" b="1" dirty="0">
                <a:solidFill>
                  <a:schemeClr val="bg1"/>
                </a:solidFill>
                <a:latin typeface="Frutiger 45 Light"/>
              </a:rPr>
              <a:t>H/C                          Konfidentiell</a:t>
            </a:r>
          </a:p>
        </p:txBody>
      </p:sp>
      <p:sp>
        <p:nvSpPr>
          <p:cNvPr id="23" name="textruta 22">
            <a:extLst>
              <a:ext uri="{FF2B5EF4-FFF2-40B4-BE49-F238E27FC236}">
                <a16:creationId xmlns:a16="http://schemas.microsoft.com/office/drawing/2014/main" id="{FCAEE998-7C22-4C51-8A35-61160CD46E68}"/>
              </a:ext>
            </a:extLst>
          </p:cNvPr>
          <p:cNvSpPr txBox="1"/>
          <p:nvPr/>
        </p:nvSpPr>
        <p:spPr>
          <a:xfrm>
            <a:off x="8261376" y="2662045"/>
            <a:ext cx="1734770" cy="246221"/>
          </a:xfrm>
          <a:prstGeom prst="rect">
            <a:avLst/>
          </a:prstGeom>
          <a:noFill/>
        </p:spPr>
        <p:txBody>
          <a:bodyPr wrap="none" rtlCol="0">
            <a:spAutoFit/>
          </a:bodyPr>
          <a:lstStyle/>
          <a:p>
            <a:r>
              <a:rPr lang="sv-SE" sz="1000" b="1" dirty="0">
                <a:solidFill>
                  <a:schemeClr val="bg1"/>
                </a:solidFill>
                <a:latin typeface="Frutiger 45 Light"/>
              </a:rPr>
              <a:t>H/S                          Hemlig</a:t>
            </a:r>
          </a:p>
        </p:txBody>
      </p:sp>
      <p:sp>
        <p:nvSpPr>
          <p:cNvPr id="24" name="textruta 23">
            <a:extLst>
              <a:ext uri="{FF2B5EF4-FFF2-40B4-BE49-F238E27FC236}">
                <a16:creationId xmlns:a16="http://schemas.microsoft.com/office/drawing/2014/main" id="{8A0723D3-DEAD-4607-A9C5-1F0A782FEEA1}"/>
              </a:ext>
            </a:extLst>
          </p:cNvPr>
          <p:cNvSpPr txBox="1"/>
          <p:nvPr/>
        </p:nvSpPr>
        <p:spPr>
          <a:xfrm>
            <a:off x="8215770" y="2461046"/>
            <a:ext cx="2592376" cy="261610"/>
          </a:xfrm>
          <a:prstGeom prst="rect">
            <a:avLst/>
          </a:prstGeom>
          <a:noFill/>
        </p:spPr>
        <p:txBody>
          <a:bodyPr wrap="none" rtlCol="0">
            <a:spAutoFit/>
          </a:bodyPr>
          <a:lstStyle/>
          <a:p>
            <a:r>
              <a:rPr lang="sv-SE" sz="1000" b="1" dirty="0">
                <a:solidFill>
                  <a:schemeClr val="bg1"/>
                </a:solidFill>
                <a:latin typeface="Frutiger 45 Light"/>
              </a:rPr>
              <a:t>H/TS                         </a:t>
            </a:r>
            <a:r>
              <a:rPr lang="sv-SE" sz="1100" b="1" dirty="0">
                <a:solidFill>
                  <a:schemeClr val="bg1"/>
                </a:solidFill>
                <a:latin typeface="Frutiger 45 Light"/>
              </a:rPr>
              <a:t>Kvalificerat hemlig</a:t>
            </a:r>
          </a:p>
        </p:txBody>
      </p:sp>
      <p:sp>
        <p:nvSpPr>
          <p:cNvPr id="16" name="textruta 15">
            <a:extLst>
              <a:ext uri="{FF2B5EF4-FFF2-40B4-BE49-F238E27FC236}">
                <a16:creationId xmlns:a16="http://schemas.microsoft.com/office/drawing/2014/main" id="{B770187E-70BF-419C-B3E5-960E4166F233}"/>
              </a:ext>
            </a:extLst>
          </p:cNvPr>
          <p:cNvSpPr txBox="1"/>
          <p:nvPr/>
        </p:nvSpPr>
        <p:spPr>
          <a:xfrm>
            <a:off x="7379565" y="3530651"/>
            <a:ext cx="2191627" cy="584775"/>
          </a:xfrm>
          <a:prstGeom prst="rect">
            <a:avLst/>
          </a:prstGeom>
          <a:noFill/>
        </p:spPr>
        <p:txBody>
          <a:bodyPr wrap="none" rtlCol="0">
            <a:spAutoFit/>
          </a:bodyPr>
          <a:lstStyle/>
          <a:p>
            <a:pPr algn="ctr"/>
            <a:r>
              <a:rPr lang="sv-SE" sz="1600" b="1" dirty="0">
                <a:solidFill>
                  <a:schemeClr val="bg1"/>
                </a:solidFill>
              </a:rPr>
              <a:t>Sveriges säkerhet är</a:t>
            </a:r>
            <a:br>
              <a:rPr lang="sv-SE" sz="1600" b="1" dirty="0">
                <a:solidFill>
                  <a:schemeClr val="bg1"/>
                </a:solidFill>
              </a:rPr>
            </a:br>
            <a:r>
              <a:rPr lang="sv-SE" sz="1600" b="1" dirty="0">
                <a:solidFill>
                  <a:schemeClr val="bg1"/>
                </a:solidFill>
              </a:rPr>
              <a:t>avgränsat i KLASSA</a:t>
            </a:r>
          </a:p>
        </p:txBody>
      </p:sp>
      <p:sp>
        <p:nvSpPr>
          <p:cNvPr id="25" name="Pil: höger 24">
            <a:extLst>
              <a:ext uri="{FF2B5EF4-FFF2-40B4-BE49-F238E27FC236}">
                <a16:creationId xmlns:a16="http://schemas.microsoft.com/office/drawing/2014/main" id="{E1B7B40E-282D-4687-B7EB-C51D114D697B}"/>
              </a:ext>
            </a:extLst>
          </p:cNvPr>
          <p:cNvSpPr/>
          <p:nvPr/>
        </p:nvSpPr>
        <p:spPr>
          <a:xfrm>
            <a:off x="6812706" y="2722656"/>
            <a:ext cx="550805" cy="369332"/>
          </a:xfrm>
          <a:prstGeom prst="rightArrow">
            <a:avLst/>
          </a:prstGeom>
          <a:solidFill>
            <a:srgbClr val="FF7B00"/>
          </a:solidFill>
          <a:ln w="25400" cap="flat" cmpd="sng" algn="ctr">
            <a:solidFill>
              <a:srgbClr val="FF7B00">
                <a:shade val="50000"/>
              </a:srgbClr>
            </a:solidFill>
            <a:prstDash val="solid"/>
          </a:ln>
          <a:effectLst/>
        </p:spPr>
        <p:txBody>
          <a:bodyPr rtlCol="0" anchor="ctr"/>
          <a:lstStyle/>
          <a:p>
            <a:pPr algn="ctr"/>
            <a:endParaRPr lang="sv-SE" sz="1600" b="1" kern="0" spc="-150">
              <a:solidFill>
                <a:schemeClr val="bg1"/>
              </a:solidFill>
              <a:latin typeface="Frutiger 45 Light"/>
            </a:endParaRPr>
          </a:p>
        </p:txBody>
      </p:sp>
      <p:cxnSp>
        <p:nvCxnSpPr>
          <p:cNvPr id="27" name="Rak koppling 26">
            <a:extLst>
              <a:ext uri="{FF2B5EF4-FFF2-40B4-BE49-F238E27FC236}">
                <a16:creationId xmlns:a16="http://schemas.microsoft.com/office/drawing/2014/main" id="{E97B2F05-39B6-CB7A-E0B7-E6C469E5CB1E}"/>
              </a:ext>
            </a:extLst>
          </p:cNvPr>
          <p:cNvCxnSpPr>
            <a:cxnSpLocks/>
          </p:cNvCxnSpPr>
          <p:nvPr/>
        </p:nvCxnSpPr>
        <p:spPr>
          <a:xfrm>
            <a:off x="7330968" y="3457869"/>
            <a:ext cx="2210149" cy="0"/>
          </a:xfrm>
          <a:prstGeom prst="line">
            <a:avLst/>
          </a:prstGeom>
          <a:solidFill>
            <a:srgbClr val="FFAD16"/>
          </a:solidFill>
          <a:ln w="25400" cap="flat" cmpd="sng" algn="ctr">
            <a:solidFill>
              <a:srgbClr val="FFAD16">
                <a:shade val="50000"/>
              </a:srgbClr>
            </a:solidFill>
            <a:prstDash val="solid"/>
          </a:ln>
          <a:effectLst/>
        </p:spPr>
      </p:cxnSp>
      <p:sp>
        <p:nvSpPr>
          <p:cNvPr id="35" name="Rektangel 34">
            <a:extLst>
              <a:ext uri="{FF2B5EF4-FFF2-40B4-BE49-F238E27FC236}">
                <a16:creationId xmlns:a16="http://schemas.microsoft.com/office/drawing/2014/main" id="{761AF942-F50F-DA22-D278-F50640812ECC}"/>
              </a:ext>
            </a:extLst>
          </p:cNvPr>
          <p:cNvSpPr/>
          <p:nvPr/>
        </p:nvSpPr>
        <p:spPr>
          <a:xfrm>
            <a:off x="7178721" y="3370414"/>
            <a:ext cx="2500028" cy="64276"/>
          </a:xfrm>
          <a:prstGeom prst="rect">
            <a:avLst/>
          </a:prstGeom>
          <a:solidFill>
            <a:srgbClr val="222221"/>
          </a:solidFill>
          <a:ln>
            <a:solidFill>
              <a:srgbClr val="2222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69301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FBF12DFA-E1B3-C8E2-2FE5-09FB09FC2358}"/>
              </a:ext>
            </a:extLst>
          </p:cNvPr>
          <p:cNvSpPr>
            <a:spLocks noGrp="1"/>
          </p:cNvSpPr>
          <p:nvPr>
            <p:ph type="title"/>
          </p:nvPr>
        </p:nvSpPr>
        <p:spPr/>
        <p:txBody>
          <a:bodyPr/>
          <a:lstStyle/>
          <a:p>
            <a:r>
              <a:rPr lang="sv-SE" sz="5400" dirty="0"/>
              <a:t>KLASSA 4.0 och aktiviteter under 2023</a:t>
            </a:r>
            <a:endParaRPr lang="sv-SE" dirty="0"/>
          </a:p>
        </p:txBody>
      </p:sp>
      <p:sp>
        <p:nvSpPr>
          <p:cNvPr id="5" name="Platshållare för text 4">
            <a:extLst>
              <a:ext uri="{FF2B5EF4-FFF2-40B4-BE49-F238E27FC236}">
                <a16:creationId xmlns:a16="http://schemas.microsoft.com/office/drawing/2014/main" id="{11DB7905-CDBE-78C7-EE28-3A08DFEB6159}"/>
              </a:ext>
            </a:extLst>
          </p:cNvPr>
          <p:cNvSpPr>
            <a:spLocks noGrp="1"/>
          </p:cNvSpPr>
          <p:nvPr>
            <p:ph type="body" idx="1"/>
          </p:nvPr>
        </p:nvSpPr>
        <p:spPr/>
        <p:txBody>
          <a:bodyPr/>
          <a:lstStyle/>
          <a:p>
            <a:r>
              <a:rPr lang="sv-SE" dirty="0"/>
              <a:t>Jonas Nilsson och Thomas Nilsson</a:t>
            </a:r>
          </a:p>
        </p:txBody>
      </p:sp>
    </p:spTree>
    <p:extLst>
      <p:ext uri="{BB962C8B-B14F-4D97-AF65-F5344CB8AC3E}">
        <p14:creationId xmlns:p14="http://schemas.microsoft.com/office/powerpoint/2010/main" val="15603894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FCA6B4E9-E775-49CD-B53E-987B2D1B0E59}"/>
              </a:ext>
            </a:extLst>
          </p:cNvPr>
          <p:cNvPicPr>
            <a:picLocks noChangeAspect="1"/>
          </p:cNvPicPr>
          <p:nvPr/>
        </p:nvPicPr>
        <p:blipFill>
          <a:blip r:embed="rId3"/>
          <a:stretch>
            <a:fillRect/>
          </a:stretch>
        </p:blipFill>
        <p:spPr>
          <a:xfrm>
            <a:off x="1795063" y="135838"/>
            <a:ext cx="8844247" cy="5159774"/>
          </a:xfrm>
          <a:prstGeom prst="rect">
            <a:avLst/>
          </a:prstGeom>
        </p:spPr>
      </p:pic>
      <p:sp>
        <p:nvSpPr>
          <p:cNvPr id="3" name="Rektangel 2"/>
          <p:cNvSpPr/>
          <p:nvPr/>
        </p:nvSpPr>
        <p:spPr>
          <a:xfrm>
            <a:off x="5974813" y="3244334"/>
            <a:ext cx="242374" cy="369332"/>
          </a:xfrm>
          <a:prstGeom prst="rect">
            <a:avLst/>
          </a:prstGeom>
        </p:spPr>
        <p:txBody>
          <a:bodyPr wrap="none">
            <a:spAutoFit/>
          </a:bodyPr>
          <a:lstStyle/>
          <a:p>
            <a:r>
              <a:rPr lang="sv-SE" dirty="0">
                <a:solidFill>
                  <a:srgbClr val="000000"/>
                </a:solidFill>
                <a:latin typeface="Times New Roman" panose="02020603050405020304" pitchFamily="18" charset="0"/>
              </a:rPr>
              <a:t> </a:t>
            </a:r>
            <a:endParaRPr lang="sv-SE" dirty="0"/>
          </a:p>
        </p:txBody>
      </p:sp>
      <p:sp>
        <p:nvSpPr>
          <p:cNvPr id="5" name="Rektangel 4"/>
          <p:cNvSpPr/>
          <p:nvPr/>
        </p:nvSpPr>
        <p:spPr>
          <a:xfrm>
            <a:off x="5974813" y="3244334"/>
            <a:ext cx="242374" cy="369332"/>
          </a:xfrm>
          <a:prstGeom prst="rect">
            <a:avLst/>
          </a:prstGeom>
        </p:spPr>
        <p:txBody>
          <a:bodyPr wrap="none">
            <a:spAutoFit/>
          </a:bodyPr>
          <a:lstStyle/>
          <a:p>
            <a:r>
              <a:rPr lang="sv-SE" dirty="0">
                <a:solidFill>
                  <a:srgbClr val="000000"/>
                </a:solidFill>
                <a:latin typeface="Times New Roman" panose="02020603050405020304" pitchFamily="18" charset="0"/>
              </a:rPr>
              <a:t> </a:t>
            </a:r>
            <a:endParaRPr lang="sv-SE" dirty="0"/>
          </a:p>
        </p:txBody>
      </p:sp>
      <p:sp>
        <p:nvSpPr>
          <p:cNvPr id="6" name="Rubrik 3">
            <a:extLst>
              <a:ext uri="{FF2B5EF4-FFF2-40B4-BE49-F238E27FC236}">
                <a16:creationId xmlns:a16="http://schemas.microsoft.com/office/drawing/2014/main" id="{5D097C69-E150-4E8A-A389-5BE5A2FF1961}"/>
              </a:ext>
            </a:extLst>
          </p:cNvPr>
          <p:cNvSpPr txBox="1">
            <a:spLocks/>
          </p:cNvSpPr>
          <p:nvPr/>
        </p:nvSpPr>
        <p:spPr>
          <a:xfrm>
            <a:off x="1291800" y="5368440"/>
            <a:ext cx="9608400" cy="1483193"/>
          </a:xfrm>
          <a:prstGeom prst="rect">
            <a:avLst/>
          </a:prstGeom>
        </p:spPr>
        <p:txBody>
          <a:bodyPr vert="horz" lIns="91440" tIns="45720" rIns="91440" bIns="45720" rtlCol="0" anchor="t">
            <a:noAutofit/>
          </a:bodyPr>
          <a:lst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a:lstStyle>
          <a:p>
            <a:pPr algn="ctr"/>
            <a:r>
              <a:rPr lang="sv-SE" sz="8000" b="0" dirty="0">
                <a:solidFill>
                  <a:schemeClr val="bg1"/>
                </a:solidFill>
                <a:hlinkClick r:id="rId4">
                  <a:extLst>
                    <a:ext uri="{A12FA001-AC4F-418D-AE19-62706E023703}">
                      <ahyp:hlinkClr xmlns:ahyp="http://schemas.microsoft.com/office/drawing/2018/hyperlinkcolor" val="tx"/>
                    </a:ext>
                  </a:extLst>
                </a:hlinkClick>
              </a:rPr>
              <a:t>klassa@skr.se</a:t>
            </a:r>
            <a:r>
              <a:rPr lang="sv-SE" sz="5400" dirty="0">
                <a:solidFill>
                  <a:schemeClr val="bg1"/>
                </a:solidFill>
              </a:rPr>
              <a:t> </a:t>
            </a:r>
            <a:br>
              <a:rPr lang="sv-SE" sz="5400" dirty="0"/>
            </a:br>
            <a:endParaRPr lang="sv-SE" dirty="0"/>
          </a:p>
        </p:txBody>
      </p:sp>
    </p:spTree>
    <p:extLst>
      <p:ext uri="{BB962C8B-B14F-4D97-AF65-F5344CB8AC3E}">
        <p14:creationId xmlns:p14="http://schemas.microsoft.com/office/powerpoint/2010/main" val="30023862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ktangel 32">
            <a:extLst>
              <a:ext uri="{FF2B5EF4-FFF2-40B4-BE49-F238E27FC236}">
                <a16:creationId xmlns:a16="http://schemas.microsoft.com/office/drawing/2014/main" id="{0A7364E0-0A8C-45D4-B723-779F384AADF3}"/>
              </a:ext>
            </a:extLst>
          </p:cNvPr>
          <p:cNvSpPr/>
          <p:nvPr/>
        </p:nvSpPr>
        <p:spPr>
          <a:xfrm>
            <a:off x="572618" y="1732674"/>
            <a:ext cx="3159833" cy="368193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br>
              <a:rPr lang="sv-SE" sz="700" b="1" dirty="0"/>
            </a:br>
            <a:r>
              <a:rPr lang="sv-SE" b="1" dirty="0"/>
              <a:t>ORGANISATION</a:t>
            </a:r>
          </a:p>
        </p:txBody>
      </p:sp>
      <p:sp>
        <p:nvSpPr>
          <p:cNvPr id="2" name="Rubrik 1">
            <a:extLst>
              <a:ext uri="{FF2B5EF4-FFF2-40B4-BE49-F238E27FC236}">
                <a16:creationId xmlns:a16="http://schemas.microsoft.com/office/drawing/2014/main" id="{900D8E40-1DD1-4319-99EE-BF65D6B1905C}"/>
              </a:ext>
            </a:extLst>
          </p:cNvPr>
          <p:cNvSpPr>
            <a:spLocks noGrp="1"/>
          </p:cNvSpPr>
          <p:nvPr>
            <p:ph type="title"/>
          </p:nvPr>
        </p:nvSpPr>
        <p:spPr/>
        <p:txBody>
          <a:bodyPr/>
          <a:lstStyle/>
          <a:p>
            <a:r>
              <a:rPr lang="sv-SE" dirty="0"/>
              <a:t>KLASSAv4 – idag </a:t>
            </a:r>
          </a:p>
        </p:txBody>
      </p:sp>
      <p:sp>
        <p:nvSpPr>
          <p:cNvPr id="4" name="Rektangel 3">
            <a:extLst>
              <a:ext uri="{FF2B5EF4-FFF2-40B4-BE49-F238E27FC236}">
                <a16:creationId xmlns:a16="http://schemas.microsoft.com/office/drawing/2014/main" id="{86963770-4E1F-4051-9DC3-AC22FB9C7B73}"/>
              </a:ext>
            </a:extLst>
          </p:cNvPr>
          <p:cNvSpPr/>
          <p:nvPr/>
        </p:nvSpPr>
        <p:spPr>
          <a:xfrm>
            <a:off x="689278" y="2305191"/>
            <a:ext cx="2903220" cy="270224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SYSTEM</a:t>
            </a:r>
            <a:r>
              <a:rPr lang="sv-SE" b="1" dirty="0">
                <a:solidFill>
                  <a:srgbClr val="FF0000"/>
                </a:solidFill>
              </a:rPr>
              <a:t>, PROCESS, INFORMATION </a:t>
            </a:r>
          </a:p>
          <a:p>
            <a:pPr algn="ctr"/>
            <a:endParaRPr lang="sv-SE" sz="1200" b="1" dirty="0"/>
          </a:p>
          <a:p>
            <a:pPr algn="ctr"/>
            <a:endParaRPr lang="sv-SE" b="1" dirty="0"/>
          </a:p>
          <a:p>
            <a:pPr algn="ctr"/>
            <a:endParaRPr lang="sv-SE" b="1" dirty="0"/>
          </a:p>
          <a:p>
            <a:pPr algn="ctr"/>
            <a:endParaRPr lang="sv-SE" dirty="0"/>
          </a:p>
          <a:p>
            <a:pPr algn="ctr"/>
            <a:endParaRPr lang="sv-SE" dirty="0"/>
          </a:p>
          <a:p>
            <a:pPr algn="ctr"/>
            <a:endParaRPr lang="sv-SE" dirty="0"/>
          </a:p>
          <a:p>
            <a:pPr algn="ctr"/>
            <a:endParaRPr lang="sv-SE" dirty="0"/>
          </a:p>
        </p:txBody>
      </p:sp>
      <p:sp>
        <p:nvSpPr>
          <p:cNvPr id="5" name="Rektangel 4">
            <a:extLst>
              <a:ext uri="{FF2B5EF4-FFF2-40B4-BE49-F238E27FC236}">
                <a16:creationId xmlns:a16="http://schemas.microsoft.com/office/drawing/2014/main" id="{38FE79C2-F977-4CF0-B38C-47BE093BCD36}"/>
              </a:ext>
            </a:extLst>
          </p:cNvPr>
          <p:cNvSpPr/>
          <p:nvPr/>
        </p:nvSpPr>
        <p:spPr>
          <a:xfrm>
            <a:off x="4334127" y="4195617"/>
            <a:ext cx="1957978" cy="81182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KLASSNING</a:t>
            </a:r>
          </a:p>
          <a:p>
            <a:pPr algn="ctr"/>
            <a:r>
              <a:rPr lang="sv-SE" b="1" dirty="0"/>
              <a:t>K, R, T</a:t>
            </a:r>
          </a:p>
        </p:txBody>
      </p:sp>
      <p:sp>
        <p:nvSpPr>
          <p:cNvPr id="6" name="Rektangel 5">
            <a:extLst>
              <a:ext uri="{FF2B5EF4-FFF2-40B4-BE49-F238E27FC236}">
                <a16:creationId xmlns:a16="http://schemas.microsoft.com/office/drawing/2014/main" id="{FFFC5FEB-8CE5-4617-82DD-A614F303740F}"/>
              </a:ext>
            </a:extLst>
          </p:cNvPr>
          <p:cNvSpPr/>
          <p:nvPr/>
        </p:nvSpPr>
        <p:spPr>
          <a:xfrm>
            <a:off x="6967059" y="3257701"/>
            <a:ext cx="1645920" cy="130096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ISO 27001 </a:t>
            </a:r>
            <a:r>
              <a:rPr lang="sv-SE" dirty="0"/>
              <a:t>(A)</a:t>
            </a:r>
          </a:p>
          <a:p>
            <a:pPr algn="ctr"/>
            <a:r>
              <a:rPr lang="sv-SE" b="1" dirty="0"/>
              <a:t>Allvarlig</a:t>
            </a:r>
          </a:p>
          <a:p>
            <a:pPr algn="ctr"/>
            <a:r>
              <a:rPr lang="sv-SE" b="1" dirty="0"/>
              <a:t>Betydande</a:t>
            </a:r>
          </a:p>
          <a:p>
            <a:pPr algn="ctr"/>
            <a:r>
              <a:rPr lang="sv-SE" b="1" dirty="0"/>
              <a:t>Måttlig</a:t>
            </a:r>
          </a:p>
        </p:txBody>
      </p:sp>
      <p:sp>
        <p:nvSpPr>
          <p:cNvPr id="8" name="Pil: höger 7">
            <a:extLst>
              <a:ext uri="{FF2B5EF4-FFF2-40B4-BE49-F238E27FC236}">
                <a16:creationId xmlns:a16="http://schemas.microsoft.com/office/drawing/2014/main" id="{C226DE2D-85CA-47A3-9E8F-BA7DB4417A4A}"/>
              </a:ext>
            </a:extLst>
          </p:cNvPr>
          <p:cNvSpPr/>
          <p:nvPr/>
        </p:nvSpPr>
        <p:spPr>
          <a:xfrm>
            <a:off x="3824066" y="4371975"/>
            <a:ext cx="41529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Pil: höger 8">
            <a:extLst>
              <a:ext uri="{FF2B5EF4-FFF2-40B4-BE49-F238E27FC236}">
                <a16:creationId xmlns:a16="http://schemas.microsoft.com/office/drawing/2014/main" id="{7C79F22F-E96F-4F2A-A12E-3742849A0168}"/>
              </a:ext>
            </a:extLst>
          </p:cNvPr>
          <p:cNvSpPr/>
          <p:nvPr/>
        </p:nvSpPr>
        <p:spPr>
          <a:xfrm>
            <a:off x="6417127" y="4084831"/>
            <a:ext cx="41529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Pil: höger 9">
            <a:extLst>
              <a:ext uri="{FF2B5EF4-FFF2-40B4-BE49-F238E27FC236}">
                <a16:creationId xmlns:a16="http://schemas.microsoft.com/office/drawing/2014/main" id="{2D3DF1CC-F486-427A-A84F-DABE3B8008EA}"/>
              </a:ext>
            </a:extLst>
          </p:cNvPr>
          <p:cNvSpPr/>
          <p:nvPr/>
        </p:nvSpPr>
        <p:spPr>
          <a:xfrm>
            <a:off x="8742176" y="3324376"/>
            <a:ext cx="41529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C330875E-C9FD-4B37-A5CE-672C2D425E9A}"/>
              </a:ext>
            </a:extLst>
          </p:cNvPr>
          <p:cNvSpPr/>
          <p:nvPr/>
        </p:nvSpPr>
        <p:spPr>
          <a:xfrm>
            <a:off x="9248293" y="3252938"/>
            <a:ext cx="1758795" cy="600076"/>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Handlingsplan</a:t>
            </a:r>
          </a:p>
          <a:p>
            <a:pPr algn="ctr"/>
            <a:r>
              <a:rPr lang="sv-SE" b="1" dirty="0"/>
              <a:t>ÄR-krav</a:t>
            </a:r>
          </a:p>
        </p:txBody>
      </p:sp>
      <p:sp>
        <p:nvSpPr>
          <p:cNvPr id="12" name="Rektangel 11">
            <a:extLst>
              <a:ext uri="{FF2B5EF4-FFF2-40B4-BE49-F238E27FC236}">
                <a16:creationId xmlns:a16="http://schemas.microsoft.com/office/drawing/2014/main" id="{95E5614F-A3DE-42B5-83DE-871332371E8D}"/>
              </a:ext>
            </a:extLst>
          </p:cNvPr>
          <p:cNvSpPr/>
          <p:nvPr/>
        </p:nvSpPr>
        <p:spPr>
          <a:xfrm>
            <a:off x="9265435" y="4007679"/>
            <a:ext cx="1758795" cy="600075"/>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Upphandling</a:t>
            </a:r>
            <a:br>
              <a:rPr lang="sv-SE" b="1" dirty="0"/>
            </a:br>
            <a:r>
              <a:rPr lang="sv-SE" b="1" dirty="0"/>
              <a:t>SKA-krav</a:t>
            </a:r>
          </a:p>
        </p:txBody>
      </p:sp>
      <p:sp>
        <p:nvSpPr>
          <p:cNvPr id="14" name="Pil: höger 13">
            <a:extLst>
              <a:ext uri="{FF2B5EF4-FFF2-40B4-BE49-F238E27FC236}">
                <a16:creationId xmlns:a16="http://schemas.microsoft.com/office/drawing/2014/main" id="{CB0F3D53-D1D3-4D0B-B91D-41BDF44074F9}"/>
              </a:ext>
            </a:extLst>
          </p:cNvPr>
          <p:cNvSpPr/>
          <p:nvPr/>
        </p:nvSpPr>
        <p:spPr>
          <a:xfrm>
            <a:off x="8742176" y="4079116"/>
            <a:ext cx="41529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Pil: höger 14">
            <a:extLst>
              <a:ext uri="{FF2B5EF4-FFF2-40B4-BE49-F238E27FC236}">
                <a16:creationId xmlns:a16="http://schemas.microsoft.com/office/drawing/2014/main" id="{F1B5E2F7-042D-4ED4-B57D-732F7F3BBFD4}"/>
              </a:ext>
            </a:extLst>
          </p:cNvPr>
          <p:cNvSpPr/>
          <p:nvPr/>
        </p:nvSpPr>
        <p:spPr>
          <a:xfrm>
            <a:off x="8742176" y="4885973"/>
            <a:ext cx="41529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a:extLst>
              <a:ext uri="{FF2B5EF4-FFF2-40B4-BE49-F238E27FC236}">
                <a16:creationId xmlns:a16="http://schemas.microsoft.com/office/drawing/2014/main" id="{A21FD1B0-8C85-4468-96C5-6A335E13BD99}"/>
              </a:ext>
            </a:extLst>
          </p:cNvPr>
          <p:cNvSpPr/>
          <p:nvPr/>
        </p:nvSpPr>
        <p:spPr>
          <a:xfrm>
            <a:off x="9248292" y="4814535"/>
            <a:ext cx="1758795" cy="600076"/>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Handlingsplan</a:t>
            </a:r>
          </a:p>
          <a:p>
            <a:pPr algn="ctr"/>
            <a:r>
              <a:rPr lang="sv-SE" b="1" dirty="0"/>
              <a:t>ÄR-krav</a:t>
            </a:r>
          </a:p>
        </p:txBody>
      </p:sp>
      <p:sp>
        <p:nvSpPr>
          <p:cNvPr id="20" name="Pil: höger 19">
            <a:extLst>
              <a:ext uri="{FF2B5EF4-FFF2-40B4-BE49-F238E27FC236}">
                <a16:creationId xmlns:a16="http://schemas.microsoft.com/office/drawing/2014/main" id="{350C5CFF-9C38-485F-91CD-E5D0B23C36DC}"/>
              </a:ext>
            </a:extLst>
          </p:cNvPr>
          <p:cNvSpPr/>
          <p:nvPr/>
        </p:nvSpPr>
        <p:spPr>
          <a:xfrm>
            <a:off x="6417127" y="4672965"/>
            <a:ext cx="41529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Flödesschema: Magnetskiva 27">
            <a:extLst>
              <a:ext uri="{FF2B5EF4-FFF2-40B4-BE49-F238E27FC236}">
                <a16:creationId xmlns:a16="http://schemas.microsoft.com/office/drawing/2014/main" id="{702B2C60-2ECA-4ACD-B115-6E6785D51C70}"/>
              </a:ext>
            </a:extLst>
          </p:cNvPr>
          <p:cNvSpPr/>
          <p:nvPr/>
        </p:nvSpPr>
        <p:spPr>
          <a:xfrm>
            <a:off x="1133475" y="3598104"/>
            <a:ext cx="504825" cy="735419"/>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dirty="0"/>
              <a:t>Info X</a:t>
            </a:r>
          </a:p>
        </p:txBody>
      </p:sp>
      <p:sp>
        <p:nvSpPr>
          <p:cNvPr id="29" name="Flödesschema: Magnetskiva 28">
            <a:extLst>
              <a:ext uri="{FF2B5EF4-FFF2-40B4-BE49-F238E27FC236}">
                <a16:creationId xmlns:a16="http://schemas.microsoft.com/office/drawing/2014/main" id="{0C541837-9B99-4D9A-B2C4-C92D94EF3E53}"/>
              </a:ext>
            </a:extLst>
          </p:cNvPr>
          <p:cNvSpPr/>
          <p:nvPr/>
        </p:nvSpPr>
        <p:spPr>
          <a:xfrm>
            <a:off x="1857375" y="3598104"/>
            <a:ext cx="504825" cy="735419"/>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dirty="0"/>
              <a:t>Info Y</a:t>
            </a:r>
            <a:endParaRPr lang="sv-SE" dirty="0"/>
          </a:p>
        </p:txBody>
      </p:sp>
      <p:sp>
        <p:nvSpPr>
          <p:cNvPr id="30" name="Flödesschema: Magnetskiva 29">
            <a:extLst>
              <a:ext uri="{FF2B5EF4-FFF2-40B4-BE49-F238E27FC236}">
                <a16:creationId xmlns:a16="http://schemas.microsoft.com/office/drawing/2014/main" id="{CC92E643-7093-43D1-AC9C-049B513DD933}"/>
              </a:ext>
            </a:extLst>
          </p:cNvPr>
          <p:cNvSpPr/>
          <p:nvPr/>
        </p:nvSpPr>
        <p:spPr>
          <a:xfrm>
            <a:off x="2590800" y="3598104"/>
            <a:ext cx="504825" cy="735419"/>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dirty="0"/>
              <a:t>Info Z</a:t>
            </a:r>
          </a:p>
        </p:txBody>
      </p:sp>
      <p:sp>
        <p:nvSpPr>
          <p:cNvPr id="31" name="Rektangel 30">
            <a:extLst>
              <a:ext uri="{FF2B5EF4-FFF2-40B4-BE49-F238E27FC236}">
                <a16:creationId xmlns:a16="http://schemas.microsoft.com/office/drawing/2014/main" id="{76D66AFF-6835-4C9D-BD89-BE0BD5FF3F65}"/>
              </a:ext>
            </a:extLst>
          </p:cNvPr>
          <p:cNvSpPr/>
          <p:nvPr/>
        </p:nvSpPr>
        <p:spPr>
          <a:xfrm>
            <a:off x="857250" y="4536316"/>
            <a:ext cx="2552700" cy="2782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300" dirty="0"/>
              <a:t>Informationsbehandlingsresurs</a:t>
            </a:r>
          </a:p>
        </p:txBody>
      </p:sp>
      <p:sp>
        <p:nvSpPr>
          <p:cNvPr id="36" name="Rektangel 35">
            <a:extLst>
              <a:ext uri="{FF2B5EF4-FFF2-40B4-BE49-F238E27FC236}">
                <a16:creationId xmlns:a16="http://schemas.microsoft.com/office/drawing/2014/main" id="{84C4433F-0B8D-4504-9FF3-A8AC2405F104}"/>
              </a:ext>
            </a:extLst>
          </p:cNvPr>
          <p:cNvSpPr/>
          <p:nvPr/>
        </p:nvSpPr>
        <p:spPr>
          <a:xfrm>
            <a:off x="6967059" y="4635154"/>
            <a:ext cx="1645920" cy="193709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Krav-katalog</a:t>
            </a:r>
          </a:p>
          <a:p>
            <a:pPr algn="ctr"/>
            <a:r>
              <a:rPr lang="sv-SE" b="1" dirty="0"/>
              <a:t>GDPR</a:t>
            </a:r>
          </a:p>
          <a:p>
            <a:pPr algn="ctr"/>
            <a:r>
              <a:rPr lang="sv-SE" b="1" dirty="0"/>
              <a:t>PDL</a:t>
            </a:r>
          </a:p>
          <a:p>
            <a:pPr algn="ctr"/>
            <a:r>
              <a:rPr lang="sv-SE" b="1" dirty="0"/>
              <a:t>OSL</a:t>
            </a:r>
          </a:p>
          <a:p>
            <a:pPr algn="ctr"/>
            <a:r>
              <a:rPr lang="sv-SE" b="1" dirty="0"/>
              <a:t>NIS</a:t>
            </a:r>
          </a:p>
          <a:p>
            <a:pPr algn="ctr"/>
            <a:r>
              <a:rPr lang="sv-SE" b="1" dirty="0">
                <a:solidFill>
                  <a:srgbClr val="FF0000"/>
                </a:solidFill>
              </a:rPr>
              <a:t>Arkivlag</a:t>
            </a:r>
          </a:p>
          <a:p>
            <a:pPr algn="ctr"/>
            <a:endParaRPr lang="sv-SE" b="1" dirty="0"/>
          </a:p>
        </p:txBody>
      </p:sp>
    </p:spTree>
    <p:extLst>
      <p:ext uri="{BB962C8B-B14F-4D97-AF65-F5344CB8AC3E}">
        <p14:creationId xmlns:p14="http://schemas.microsoft.com/office/powerpoint/2010/main" val="1175767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381F5BE-804A-54CB-5C20-B68CCF112647}"/>
              </a:ext>
            </a:extLst>
          </p:cNvPr>
          <p:cNvSpPr>
            <a:spLocks noGrp="1"/>
          </p:cNvSpPr>
          <p:nvPr>
            <p:ph type="title"/>
          </p:nvPr>
        </p:nvSpPr>
        <p:spPr/>
        <p:txBody>
          <a:bodyPr/>
          <a:lstStyle/>
          <a:p>
            <a:r>
              <a:rPr lang="sv-SE" dirty="0"/>
              <a:t>Agenda</a:t>
            </a:r>
          </a:p>
        </p:txBody>
      </p:sp>
      <p:sp>
        <p:nvSpPr>
          <p:cNvPr id="3" name="Platshållare för innehåll 2">
            <a:extLst>
              <a:ext uri="{FF2B5EF4-FFF2-40B4-BE49-F238E27FC236}">
                <a16:creationId xmlns:a16="http://schemas.microsoft.com/office/drawing/2014/main" id="{3279B495-BCEF-2188-6921-95E6D937348C}"/>
              </a:ext>
            </a:extLst>
          </p:cNvPr>
          <p:cNvSpPr>
            <a:spLocks noGrp="1"/>
          </p:cNvSpPr>
          <p:nvPr>
            <p:ph idx="1"/>
          </p:nvPr>
        </p:nvSpPr>
        <p:spPr>
          <a:xfrm>
            <a:off x="664232" y="2495203"/>
            <a:ext cx="10974393" cy="3738598"/>
          </a:xfrm>
        </p:spPr>
        <p:txBody>
          <a:bodyPr/>
          <a:lstStyle/>
          <a:p>
            <a:pPr defTabSz="582613">
              <a:spcAft>
                <a:spcPts val="600"/>
              </a:spcAft>
            </a:pPr>
            <a:r>
              <a:rPr lang="sv-SE" sz="2000" dirty="0"/>
              <a:t>10:00	Inledning – </a:t>
            </a:r>
            <a:r>
              <a:rPr lang="sv-SE" sz="1800" dirty="0"/>
              <a:t>Jonas Nilsson</a:t>
            </a:r>
            <a:endParaRPr lang="sv-SE" sz="2000" dirty="0"/>
          </a:p>
          <a:p>
            <a:pPr defTabSz="582613">
              <a:spcAft>
                <a:spcPts val="600"/>
              </a:spcAft>
            </a:pPr>
            <a:r>
              <a:rPr lang="sv-SE" sz="2000" dirty="0"/>
              <a:t>10:15	KLASSA:s historia från 2012 och fram till version 3.5 – </a:t>
            </a:r>
            <a:r>
              <a:rPr lang="sv-SE" sz="1800" dirty="0"/>
              <a:t>Thomas Nilsson</a:t>
            </a:r>
            <a:endParaRPr lang="sv-SE" sz="2000" dirty="0"/>
          </a:p>
          <a:p>
            <a:pPr defTabSz="582613">
              <a:spcAft>
                <a:spcPts val="600"/>
              </a:spcAft>
            </a:pPr>
            <a:r>
              <a:rPr lang="sv-SE" sz="2000" dirty="0"/>
              <a:t>10:30	KLASSA 4.0 och aktiviteter under 2023 – </a:t>
            </a:r>
            <a:r>
              <a:rPr lang="sv-SE" sz="1800" dirty="0"/>
              <a:t>Jonas Nilsson och Thomas Nilsso</a:t>
            </a:r>
            <a:r>
              <a:rPr lang="sv-SE" sz="2000" dirty="0"/>
              <a:t>n</a:t>
            </a:r>
          </a:p>
          <a:p>
            <a:pPr defTabSz="582613">
              <a:spcAft>
                <a:spcPts val="600"/>
              </a:spcAft>
            </a:pPr>
            <a:r>
              <a:rPr lang="sv-SE" sz="2000" dirty="0"/>
              <a:t>11:00	KLASSA riskhanteringsmodul – </a:t>
            </a:r>
            <a:r>
              <a:rPr lang="sv-SE" sz="1800" dirty="0"/>
              <a:t>Jonas Nilsson</a:t>
            </a:r>
            <a:endParaRPr lang="sv-SE" sz="2000" dirty="0"/>
          </a:p>
          <a:p>
            <a:pPr defTabSz="582613">
              <a:spcAft>
                <a:spcPts val="600"/>
              </a:spcAft>
            </a:pPr>
            <a:r>
              <a:rPr lang="sv-SE" sz="2000" dirty="0"/>
              <a:t>11:30	KLASSA:s fortsatta utveckling – </a:t>
            </a:r>
            <a:r>
              <a:rPr lang="sv-SE" sz="1800" dirty="0"/>
              <a:t>Jonas Nilsson och Thomas Nilsson</a:t>
            </a:r>
            <a:endParaRPr lang="sv-SE" sz="2000" dirty="0"/>
          </a:p>
          <a:p>
            <a:pPr defTabSz="582613">
              <a:spcAft>
                <a:spcPts val="600"/>
              </a:spcAft>
            </a:pPr>
            <a:r>
              <a:rPr lang="sv-SE" sz="2000" dirty="0"/>
              <a:t>12:00	</a:t>
            </a:r>
            <a:r>
              <a:rPr lang="sv-SE" sz="2000" b="1" dirty="0"/>
              <a:t>LUNCH</a:t>
            </a:r>
          </a:p>
          <a:p>
            <a:pPr defTabSz="582613">
              <a:spcAft>
                <a:spcPts val="600"/>
              </a:spcAft>
            </a:pPr>
            <a:r>
              <a:rPr lang="sv-SE" sz="2000" dirty="0"/>
              <a:t>13:00	Det systematiska informationssäkerhetsarbetet – </a:t>
            </a:r>
            <a:r>
              <a:rPr lang="sv-SE" sz="1800" dirty="0"/>
              <a:t>Jonas Nilsson</a:t>
            </a:r>
            <a:endParaRPr lang="sv-SE" sz="2000" dirty="0"/>
          </a:p>
          <a:p>
            <a:pPr defTabSz="582613">
              <a:spcAft>
                <a:spcPts val="600"/>
              </a:spcAft>
            </a:pPr>
            <a:r>
              <a:rPr lang="sv-SE" sz="2000" dirty="0"/>
              <a:t>13:30	Grupparbete, där deltagarna diskuterar utvecklingsförslag och lyfter fram nya idéer.</a:t>
            </a:r>
          </a:p>
          <a:p>
            <a:pPr defTabSz="582613">
              <a:spcAft>
                <a:spcPts val="600"/>
              </a:spcAft>
            </a:pPr>
            <a:r>
              <a:rPr lang="sv-SE" sz="2000" dirty="0"/>
              <a:t>14:00	Diskussioner kring väckta förslag och prioriteringar – </a:t>
            </a:r>
            <a:r>
              <a:rPr lang="sv-SE" sz="1800" dirty="0"/>
              <a:t>Jonas Nilsson och Thomas Nilss</a:t>
            </a:r>
            <a:r>
              <a:rPr lang="sv-SE" sz="2000" dirty="0"/>
              <a:t>on</a:t>
            </a:r>
          </a:p>
          <a:p>
            <a:pPr defTabSz="582613">
              <a:spcAft>
                <a:spcPts val="600"/>
              </a:spcAft>
            </a:pPr>
            <a:r>
              <a:rPr lang="sv-SE" sz="2000" dirty="0"/>
              <a:t>14:45	Summering – </a:t>
            </a:r>
            <a:r>
              <a:rPr lang="sv-SE" sz="1800" dirty="0"/>
              <a:t>Jonas Nilsson och Thomas Nilsson</a:t>
            </a:r>
            <a:endParaRPr lang="sv-SE" sz="2000" dirty="0"/>
          </a:p>
          <a:p>
            <a:pPr defTabSz="582613">
              <a:spcAft>
                <a:spcPts val="600"/>
              </a:spcAft>
            </a:pPr>
            <a:r>
              <a:rPr lang="sv-SE" sz="2000" dirty="0"/>
              <a:t>15:00	Avslut</a:t>
            </a:r>
          </a:p>
          <a:p>
            <a:endParaRPr lang="sv-SE" dirty="0"/>
          </a:p>
        </p:txBody>
      </p:sp>
    </p:spTree>
    <p:extLst>
      <p:ext uri="{BB962C8B-B14F-4D97-AF65-F5344CB8AC3E}">
        <p14:creationId xmlns:p14="http://schemas.microsoft.com/office/powerpoint/2010/main" val="33600122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EFB6B338-7A75-2A01-4FC7-79916AE43832}"/>
              </a:ext>
            </a:extLst>
          </p:cNvPr>
          <p:cNvSpPr>
            <a:spLocks noGrp="1"/>
          </p:cNvSpPr>
          <p:nvPr>
            <p:ph type="title"/>
          </p:nvPr>
        </p:nvSpPr>
        <p:spPr/>
        <p:txBody>
          <a:bodyPr/>
          <a:lstStyle/>
          <a:p>
            <a:r>
              <a:rPr lang="sv-SE" dirty="0"/>
              <a:t>KLASSAv4 – idag </a:t>
            </a:r>
          </a:p>
        </p:txBody>
      </p:sp>
      <p:sp>
        <p:nvSpPr>
          <p:cNvPr id="6" name="Platshållare för innehåll 5">
            <a:extLst>
              <a:ext uri="{FF2B5EF4-FFF2-40B4-BE49-F238E27FC236}">
                <a16:creationId xmlns:a16="http://schemas.microsoft.com/office/drawing/2014/main" id="{A15D2B50-AAC2-01A7-70D9-541DBF913569}"/>
              </a:ext>
            </a:extLst>
          </p:cNvPr>
          <p:cNvSpPr>
            <a:spLocks noGrp="1"/>
          </p:cNvSpPr>
          <p:nvPr>
            <p:ph idx="1"/>
          </p:nvPr>
        </p:nvSpPr>
        <p:spPr/>
        <p:txBody>
          <a:bodyPr/>
          <a:lstStyle/>
          <a:p>
            <a:pPr marL="258445"/>
            <a:r>
              <a:rPr lang="sv-SE" dirty="0"/>
              <a:t>Från systemcentriskt till informationscentriskt</a:t>
            </a:r>
          </a:p>
          <a:p>
            <a:pPr lvl="1"/>
            <a:r>
              <a:rPr lang="sv-SE" dirty="0"/>
              <a:t>Men det går att fortsatt göra det systemcentriskt</a:t>
            </a:r>
          </a:p>
          <a:p>
            <a:pPr marL="258445"/>
            <a:r>
              <a:rPr lang="sv-SE" dirty="0"/>
              <a:t>Nytt grafisk gränssnitt</a:t>
            </a:r>
            <a:endParaRPr lang="sv-SE" dirty="0">
              <a:cs typeface="Arial"/>
            </a:endParaRPr>
          </a:p>
          <a:p>
            <a:pPr marL="258445"/>
            <a:r>
              <a:rPr lang="sv-SE" dirty="0"/>
              <a:t>Uppdelning av tillgångar i en eller flera organisatoriska enheter</a:t>
            </a:r>
            <a:endParaRPr lang="sv-SE" dirty="0">
              <a:cs typeface="Arial"/>
            </a:endParaRPr>
          </a:p>
          <a:p>
            <a:pPr marL="258445"/>
            <a:r>
              <a:rPr lang="sv-SE" dirty="0"/>
              <a:t>Ny behörighetsstyrning</a:t>
            </a:r>
            <a:endParaRPr lang="sv-SE" dirty="0">
              <a:cs typeface="Arial"/>
            </a:endParaRPr>
          </a:p>
          <a:p>
            <a:pPr marL="258445"/>
            <a:r>
              <a:rPr lang="sv-SE" dirty="0"/>
              <a:t>Arbetsflöden kopplade till aktiviteter</a:t>
            </a:r>
          </a:p>
        </p:txBody>
      </p:sp>
    </p:spTree>
    <p:extLst>
      <p:ext uri="{BB962C8B-B14F-4D97-AF65-F5344CB8AC3E}">
        <p14:creationId xmlns:p14="http://schemas.microsoft.com/office/powerpoint/2010/main" val="22221298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EFB6B338-7A75-2A01-4FC7-79916AE43832}"/>
              </a:ext>
            </a:extLst>
          </p:cNvPr>
          <p:cNvSpPr>
            <a:spLocks noGrp="1"/>
          </p:cNvSpPr>
          <p:nvPr>
            <p:ph type="title"/>
          </p:nvPr>
        </p:nvSpPr>
        <p:spPr/>
        <p:txBody>
          <a:bodyPr/>
          <a:lstStyle/>
          <a:p>
            <a:r>
              <a:rPr lang="sv-SE" dirty="0"/>
              <a:t>KLASSAv4 – idag </a:t>
            </a:r>
          </a:p>
        </p:txBody>
      </p:sp>
      <p:sp>
        <p:nvSpPr>
          <p:cNvPr id="6" name="Platshållare för innehåll 5">
            <a:extLst>
              <a:ext uri="{FF2B5EF4-FFF2-40B4-BE49-F238E27FC236}">
                <a16:creationId xmlns:a16="http://schemas.microsoft.com/office/drawing/2014/main" id="{A15D2B50-AAC2-01A7-70D9-541DBF913569}"/>
              </a:ext>
            </a:extLst>
          </p:cNvPr>
          <p:cNvSpPr>
            <a:spLocks noGrp="1"/>
          </p:cNvSpPr>
          <p:nvPr>
            <p:ph idx="1"/>
          </p:nvPr>
        </p:nvSpPr>
        <p:spPr/>
        <p:txBody>
          <a:bodyPr/>
          <a:lstStyle/>
          <a:p>
            <a:r>
              <a:rPr lang="sv-SE" dirty="0"/>
              <a:t>Nya och uppdaterade kravkataloger</a:t>
            </a:r>
          </a:p>
          <a:p>
            <a:pPr lvl="1"/>
            <a:r>
              <a:rPr lang="sv-SE" dirty="0"/>
              <a:t>Förfinade, förtydligade och förenklade krav</a:t>
            </a:r>
          </a:p>
          <a:p>
            <a:pPr lvl="1"/>
            <a:r>
              <a:rPr lang="sv-SE" dirty="0"/>
              <a:t>Referenser till MSBFS 2020:7</a:t>
            </a:r>
          </a:p>
          <a:p>
            <a:pPr lvl="2"/>
            <a:endParaRPr lang="sv-SE" dirty="0"/>
          </a:p>
          <a:p>
            <a:pPr lvl="1"/>
            <a:r>
              <a:rPr lang="sv-SE" dirty="0"/>
              <a:t>SKA- och ÄR-krav för samtliga kravkataloger</a:t>
            </a:r>
          </a:p>
          <a:p>
            <a:pPr lvl="2"/>
            <a:r>
              <a:rPr lang="sv-SE" dirty="0"/>
              <a:t>ISO/IEC 27001/2 – Samtliga normativa krav</a:t>
            </a:r>
          </a:p>
          <a:p>
            <a:pPr lvl="2"/>
            <a:r>
              <a:rPr lang="sv-SE" dirty="0"/>
              <a:t>NIS (MSBFS 2018:8)</a:t>
            </a:r>
          </a:p>
          <a:p>
            <a:pPr lvl="2"/>
            <a:r>
              <a:rPr lang="sv-SE" dirty="0"/>
              <a:t>GDPR</a:t>
            </a:r>
          </a:p>
          <a:p>
            <a:pPr lvl="2"/>
            <a:r>
              <a:rPr lang="sv-SE" dirty="0"/>
              <a:t>PDL (HSLF-FS 2016:40)</a:t>
            </a:r>
          </a:p>
          <a:p>
            <a:pPr lvl="2"/>
            <a:r>
              <a:rPr lang="sv-SE" dirty="0"/>
              <a:t>Arkivlagen – NY!</a:t>
            </a:r>
          </a:p>
          <a:p>
            <a:r>
              <a:rPr lang="sv-SE" dirty="0"/>
              <a:t>Filtrering av krav och möjlighet att addera ett eget ”hur”</a:t>
            </a:r>
          </a:p>
          <a:p>
            <a:endParaRPr lang="sv-SE" dirty="0"/>
          </a:p>
        </p:txBody>
      </p:sp>
    </p:spTree>
    <p:extLst>
      <p:ext uri="{BB962C8B-B14F-4D97-AF65-F5344CB8AC3E}">
        <p14:creationId xmlns:p14="http://schemas.microsoft.com/office/powerpoint/2010/main" val="35798139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F8D09D40-5DB5-B30B-0612-274F04FA3528}"/>
              </a:ext>
            </a:extLst>
          </p:cNvPr>
          <p:cNvSpPr/>
          <p:nvPr/>
        </p:nvSpPr>
        <p:spPr>
          <a:xfrm>
            <a:off x="572618" y="1732674"/>
            <a:ext cx="3159833" cy="368193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br>
              <a:rPr lang="sv-SE" sz="700" b="1" dirty="0"/>
            </a:br>
            <a:r>
              <a:rPr lang="sv-SE" b="1" dirty="0"/>
              <a:t>ORGANISATION</a:t>
            </a:r>
          </a:p>
        </p:txBody>
      </p:sp>
      <p:sp>
        <p:nvSpPr>
          <p:cNvPr id="2" name="Rubrik 1">
            <a:extLst>
              <a:ext uri="{FF2B5EF4-FFF2-40B4-BE49-F238E27FC236}">
                <a16:creationId xmlns:a16="http://schemas.microsoft.com/office/drawing/2014/main" id="{900D8E40-1DD1-4319-99EE-BF65D6B1905C}"/>
              </a:ext>
            </a:extLst>
          </p:cNvPr>
          <p:cNvSpPr>
            <a:spLocks noGrp="1"/>
          </p:cNvSpPr>
          <p:nvPr>
            <p:ph type="title"/>
          </p:nvPr>
        </p:nvSpPr>
        <p:spPr/>
        <p:txBody>
          <a:bodyPr/>
          <a:lstStyle/>
          <a:p>
            <a:r>
              <a:rPr lang="sv-SE" dirty="0"/>
              <a:t>KLASSAv4 – idag </a:t>
            </a:r>
          </a:p>
        </p:txBody>
      </p:sp>
      <p:sp>
        <p:nvSpPr>
          <p:cNvPr id="4" name="Rektangel 3">
            <a:extLst>
              <a:ext uri="{FF2B5EF4-FFF2-40B4-BE49-F238E27FC236}">
                <a16:creationId xmlns:a16="http://schemas.microsoft.com/office/drawing/2014/main" id="{86963770-4E1F-4051-9DC3-AC22FB9C7B73}"/>
              </a:ext>
            </a:extLst>
          </p:cNvPr>
          <p:cNvSpPr/>
          <p:nvPr/>
        </p:nvSpPr>
        <p:spPr>
          <a:xfrm>
            <a:off x="689278" y="2305191"/>
            <a:ext cx="2903220" cy="270224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SYSTEM, PROCESS, INFORMATION </a:t>
            </a:r>
          </a:p>
          <a:p>
            <a:pPr algn="ctr"/>
            <a:endParaRPr lang="sv-SE" sz="1200" b="1" dirty="0"/>
          </a:p>
          <a:p>
            <a:pPr algn="ctr"/>
            <a:endParaRPr lang="sv-SE" b="1" dirty="0"/>
          </a:p>
          <a:p>
            <a:pPr algn="ctr"/>
            <a:endParaRPr lang="sv-SE" b="1" dirty="0"/>
          </a:p>
          <a:p>
            <a:pPr algn="ctr"/>
            <a:endParaRPr lang="sv-SE" dirty="0"/>
          </a:p>
          <a:p>
            <a:pPr algn="ctr"/>
            <a:endParaRPr lang="sv-SE" dirty="0"/>
          </a:p>
          <a:p>
            <a:pPr algn="ctr"/>
            <a:endParaRPr lang="sv-SE" dirty="0"/>
          </a:p>
          <a:p>
            <a:pPr algn="ctr"/>
            <a:endParaRPr lang="sv-SE" dirty="0"/>
          </a:p>
        </p:txBody>
      </p:sp>
      <p:sp>
        <p:nvSpPr>
          <p:cNvPr id="5" name="Rektangel 4">
            <a:extLst>
              <a:ext uri="{FF2B5EF4-FFF2-40B4-BE49-F238E27FC236}">
                <a16:creationId xmlns:a16="http://schemas.microsoft.com/office/drawing/2014/main" id="{38FE79C2-F977-4CF0-B38C-47BE093BCD36}"/>
              </a:ext>
            </a:extLst>
          </p:cNvPr>
          <p:cNvSpPr/>
          <p:nvPr/>
        </p:nvSpPr>
        <p:spPr>
          <a:xfrm>
            <a:off x="4334127" y="4195617"/>
            <a:ext cx="1957978" cy="81182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KLASSNING</a:t>
            </a:r>
          </a:p>
          <a:p>
            <a:pPr algn="ctr"/>
            <a:r>
              <a:rPr lang="sv-SE" b="1" dirty="0"/>
              <a:t>K, R, T</a:t>
            </a:r>
          </a:p>
        </p:txBody>
      </p:sp>
      <p:sp>
        <p:nvSpPr>
          <p:cNvPr id="6" name="Rektangel 5">
            <a:extLst>
              <a:ext uri="{FF2B5EF4-FFF2-40B4-BE49-F238E27FC236}">
                <a16:creationId xmlns:a16="http://schemas.microsoft.com/office/drawing/2014/main" id="{FFFC5FEB-8CE5-4617-82DD-A614F303740F}"/>
              </a:ext>
            </a:extLst>
          </p:cNvPr>
          <p:cNvSpPr/>
          <p:nvPr/>
        </p:nvSpPr>
        <p:spPr>
          <a:xfrm>
            <a:off x="6967059" y="3257701"/>
            <a:ext cx="1645920" cy="130096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ISO 27001 </a:t>
            </a:r>
            <a:r>
              <a:rPr lang="sv-SE" dirty="0"/>
              <a:t>(A)</a:t>
            </a:r>
          </a:p>
          <a:p>
            <a:pPr algn="ctr"/>
            <a:r>
              <a:rPr lang="sv-SE" b="1" dirty="0"/>
              <a:t>Allvarlig</a:t>
            </a:r>
          </a:p>
          <a:p>
            <a:pPr algn="ctr"/>
            <a:r>
              <a:rPr lang="sv-SE" b="1" dirty="0"/>
              <a:t>Betydande</a:t>
            </a:r>
          </a:p>
          <a:p>
            <a:pPr algn="ctr"/>
            <a:r>
              <a:rPr lang="sv-SE" b="1" dirty="0"/>
              <a:t>Måttlig</a:t>
            </a:r>
          </a:p>
        </p:txBody>
      </p:sp>
      <p:sp>
        <p:nvSpPr>
          <p:cNvPr id="8" name="Pil: höger 7">
            <a:extLst>
              <a:ext uri="{FF2B5EF4-FFF2-40B4-BE49-F238E27FC236}">
                <a16:creationId xmlns:a16="http://schemas.microsoft.com/office/drawing/2014/main" id="{C226DE2D-85CA-47A3-9E8F-BA7DB4417A4A}"/>
              </a:ext>
            </a:extLst>
          </p:cNvPr>
          <p:cNvSpPr/>
          <p:nvPr/>
        </p:nvSpPr>
        <p:spPr>
          <a:xfrm>
            <a:off x="3824066" y="4371975"/>
            <a:ext cx="41529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Pil: höger 8">
            <a:extLst>
              <a:ext uri="{FF2B5EF4-FFF2-40B4-BE49-F238E27FC236}">
                <a16:creationId xmlns:a16="http://schemas.microsoft.com/office/drawing/2014/main" id="{7C79F22F-E96F-4F2A-A12E-3742849A0168}"/>
              </a:ext>
            </a:extLst>
          </p:cNvPr>
          <p:cNvSpPr/>
          <p:nvPr/>
        </p:nvSpPr>
        <p:spPr>
          <a:xfrm>
            <a:off x="6417127" y="4084831"/>
            <a:ext cx="41529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Pil: höger 9">
            <a:extLst>
              <a:ext uri="{FF2B5EF4-FFF2-40B4-BE49-F238E27FC236}">
                <a16:creationId xmlns:a16="http://schemas.microsoft.com/office/drawing/2014/main" id="{2D3DF1CC-F486-427A-A84F-DABE3B8008EA}"/>
              </a:ext>
            </a:extLst>
          </p:cNvPr>
          <p:cNvSpPr/>
          <p:nvPr/>
        </p:nvSpPr>
        <p:spPr>
          <a:xfrm>
            <a:off x="8742176" y="3324376"/>
            <a:ext cx="41529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C330875E-C9FD-4B37-A5CE-672C2D425E9A}"/>
              </a:ext>
            </a:extLst>
          </p:cNvPr>
          <p:cNvSpPr/>
          <p:nvPr/>
        </p:nvSpPr>
        <p:spPr>
          <a:xfrm>
            <a:off x="9248293" y="3252938"/>
            <a:ext cx="1758795" cy="600076"/>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Handlingsplan</a:t>
            </a:r>
          </a:p>
          <a:p>
            <a:pPr algn="ctr"/>
            <a:r>
              <a:rPr lang="sv-SE" b="1" dirty="0"/>
              <a:t>ÄR-krav</a:t>
            </a:r>
          </a:p>
        </p:txBody>
      </p:sp>
      <p:sp>
        <p:nvSpPr>
          <p:cNvPr id="12" name="Rektangel 11">
            <a:extLst>
              <a:ext uri="{FF2B5EF4-FFF2-40B4-BE49-F238E27FC236}">
                <a16:creationId xmlns:a16="http://schemas.microsoft.com/office/drawing/2014/main" id="{95E5614F-A3DE-42B5-83DE-871332371E8D}"/>
              </a:ext>
            </a:extLst>
          </p:cNvPr>
          <p:cNvSpPr/>
          <p:nvPr/>
        </p:nvSpPr>
        <p:spPr>
          <a:xfrm>
            <a:off x="9265435" y="4007679"/>
            <a:ext cx="1758795" cy="600075"/>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Upphandling</a:t>
            </a:r>
            <a:br>
              <a:rPr lang="sv-SE" b="1" dirty="0"/>
            </a:br>
            <a:r>
              <a:rPr lang="sv-SE" b="1" dirty="0"/>
              <a:t>SKA-krav</a:t>
            </a:r>
          </a:p>
        </p:txBody>
      </p:sp>
      <p:sp>
        <p:nvSpPr>
          <p:cNvPr id="14" name="Pil: höger 13">
            <a:extLst>
              <a:ext uri="{FF2B5EF4-FFF2-40B4-BE49-F238E27FC236}">
                <a16:creationId xmlns:a16="http://schemas.microsoft.com/office/drawing/2014/main" id="{CB0F3D53-D1D3-4D0B-B91D-41BDF44074F9}"/>
              </a:ext>
            </a:extLst>
          </p:cNvPr>
          <p:cNvSpPr/>
          <p:nvPr/>
        </p:nvSpPr>
        <p:spPr>
          <a:xfrm>
            <a:off x="8742176" y="4079116"/>
            <a:ext cx="41529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Pil: höger 14">
            <a:extLst>
              <a:ext uri="{FF2B5EF4-FFF2-40B4-BE49-F238E27FC236}">
                <a16:creationId xmlns:a16="http://schemas.microsoft.com/office/drawing/2014/main" id="{F1B5E2F7-042D-4ED4-B57D-732F7F3BBFD4}"/>
              </a:ext>
            </a:extLst>
          </p:cNvPr>
          <p:cNvSpPr/>
          <p:nvPr/>
        </p:nvSpPr>
        <p:spPr>
          <a:xfrm>
            <a:off x="8742176" y="4885973"/>
            <a:ext cx="41529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a:extLst>
              <a:ext uri="{FF2B5EF4-FFF2-40B4-BE49-F238E27FC236}">
                <a16:creationId xmlns:a16="http://schemas.microsoft.com/office/drawing/2014/main" id="{A21FD1B0-8C85-4468-96C5-6A335E13BD99}"/>
              </a:ext>
            </a:extLst>
          </p:cNvPr>
          <p:cNvSpPr/>
          <p:nvPr/>
        </p:nvSpPr>
        <p:spPr>
          <a:xfrm>
            <a:off x="9248292" y="4814535"/>
            <a:ext cx="1758795" cy="600076"/>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Handlingsplan</a:t>
            </a:r>
          </a:p>
          <a:p>
            <a:pPr algn="ctr"/>
            <a:r>
              <a:rPr lang="sv-SE" b="1" dirty="0"/>
              <a:t>ÄR-krav</a:t>
            </a:r>
          </a:p>
        </p:txBody>
      </p:sp>
      <p:sp>
        <p:nvSpPr>
          <p:cNvPr id="20" name="Pil: höger 19">
            <a:extLst>
              <a:ext uri="{FF2B5EF4-FFF2-40B4-BE49-F238E27FC236}">
                <a16:creationId xmlns:a16="http://schemas.microsoft.com/office/drawing/2014/main" id="{350C5CFF-9C38-485F-91CD-E5D0B23C36DC}"/>
              </a:ext>
            </a:extLst>
          </p:cNvPr>
          <p:cNvSpPr/>
          <p:nvPr/>
        </p:nvSpPr>
        <p:spPr>
          <a:xfrm>
            <a:off x="6417127" y="4672965"/>
            <a:ext cx="41529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Flödesschema: Magnetskiva 27">
            <a:extLst>
              <a:ext uri="{FF2B5EF4-FFF2-40B4-BE49-F238E27FC236}">
                <a16:creationId xmlns:a16="http://schemas.microsoft.com/office/drawing/2014/main" id="{702B2C60-2ECA-4ACD-B115-6E6785D51C70}"/>
              </a:ext>
            </a:extLst>
          </p:cNvPr>
          <p:cNvSpPr/>
          <p:nvPr/>
        </p:nvSpPr>
        <p:spPr>
          <a:xfrm>
            <a:off x="1133475" y="3598104"/>
            <a:ext cx="504825" cy="735419"/>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dirty="0"/>
              <a:t>Info X</a:t>
            </a:r>
          </a:p>
        </p:txBody>
      </p:sp>
      <p:sp>
        <p:nvSpPr>
          <p:cNvPr id="29" name="Flödesschema: Magnetskiva 28">
            <a:extLst>
              <a:ext uri="{FF2B5EF4-FFF2-40B4-BE49-F238E27FC236}">
                <a16:creationId xmlns:a16="http://schemas.microsoft.com/office/drawing/2014/main" id="{0C541837-9B99-4D9A-B2C4-C92D94EF3E53}"/>
              </a:ext>
            </a:extLst>
          </p:cNvPr>
          <p:cNvSpPr/>
          <p:nvPr/>
        </p:nvSpPr>
        <p:spPr>
          <a:xfrm>
            <a:off x="1857375" y="3598104"/>
            <a:ext cx="504825" cy="735419"/>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dirty="0"/>
              <a:t>Info Y</a:t>
            </a:r>
            <a:endParaRPr lang="sv-SE" dirty="0"/>
          </a:p>
        </p:txBody>
      </p:sp>
      <p:sp>
        <p:nvSpPr>
          <p:cNvPr id="30" name="Flödesschema: Magnetskiva 29">
            <a:extLst>
              <a:ext uri="{FF2B5EF4-FFF2-40B4-BE49-F238E27FC236}">
                <a16:creationId xmlns:a16="http://schemas.microsoft.com/office/drawing/2014/main" id="{CC92E643-7093-43D1-AC9C-049B513DD933}"/>
              </a:ext>
            </a:extLst>
          </p:cNvPr>
          <p:cNvSpPr/>
          <p:nvPr/>
        </p:nvSpPr>
        <p:spPr>
          <a:xfrm>
            <a:off x="2590800" y="3598104"/>
            <a:ext cx="504825" cy="735419"/>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dirty="0"/>
              <a:t>Info Z</a:t>
            </a:r>
          </a:p>
        </p:txBody>
      </p:sp>
      <p:sp>
        <p:nvSpPr>
          <p:cNvPr id="31" name="Rektangel 30">
            <a:extLst>
              <a:ext uri="{FF2B5EF4-FFF2-40B4-BE49-F238E27FC236}">
                <a16:creationId xmlns:a16="http://schemas.microsoft.com/office/drawing/2014/main" id="{76D66AFF-6835-4C9D-BD89-BE0BD5FF3F65}"/>
              </a:ext>
            </a:extLst>
          </p:cNvPr>
          <p:cNvSpPr/>
          <p:nvPr/>
        </p:nvSpPr>
        <p:spPr>
          <a:xfrm>
            <a:off x="857250" y="4536316"/>
            <a:ext cx="2552700" cy="2782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300" dirty="0"/>
              <a:t>Informationsbehandlingsresurs</a:t>
            </a:r>
          </a:p>
        </p:txBody>
      </p:sp>
      <p:sp>
        <p:nvSpPr>
          <p:cNvPr id="36" name="Rektangel 35">
            <a:extLst>
              <a:ext uri="{FF2B5EF4-FFF2-40B4-BE49-F238E27FC236}">
                <a16:creationId xmlns:a16="http://schemas.microsoft.com/office/drawing/2014/main" id="{84C4433F-0B8D-4504-9FF3-A8AC2405F104}"/>
              </a:ext>
            </a:extLst>
          </p:cNvPr>
          <p:cNvSpPr/>
          <p:nvPr/>
        </p:nvSpPr>
        <p:spPr>
          <a:xfrm>
            <a:off x="6967059" y="4635154"/>
            <a:ext cx="1645920" cy="193709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Krav-katalog</a:t>
            </a:r>
          </a:p>
          <a:p>
            <a:pPr algn="ctr"/>
            <a:r>
              <a:rPr lang="sv-SE" b="1" dirty="0"/>
              <a:t>GDPR</a:t>
            </a:r>
          </a:p>
          <a:p>
            <a:pPr algn="ctr"/>
            <a:r>
              <a:rPr lang="sv-SE" b="1" dirty="0"/>
              <a:t>PDL</a:t>
            </a:r>
          </a:p>
          <a:p>
            <a:pPr algn="ctr"/>
            <a:r>
              <a:rPr lang="sv-SE" b="1" dirty="0"/>
              <a:t>OSL</a:t>
            </a:r>
          </a:p>
          <a:p>
            <a:pPr algn="ctr"/>
            <a:r>
              <a:rPr lang="sv-SE" b="1" dirty="0"/>
              <a:t>NIS</a:t>
            </a:r>
          </a:p>
          <a:p>
            <a:pPr algn="ctr"/>
            <a:r>
              <a:rPr lang="sv-SE" b="1" dirty="0"/>
              <a:t>Arkivlag</a:t>
            </a:r>
          </a:p>
          <a:p>
            <a:pPr algn="ctr"/>
            <a:endParaRPr lang="sv-SE" b="1" dirty="0"/>
          </a:p>
        </p:txBody>
      </p:sp>
    </p:spTree>
    <p:extLst>
      <p:ext uri="{BB962C8B-B14F-4D97-AF65-F5344CB8AC3E}">
        <p14:creationId xmlns:p14="http://schemas.microsoft.com/office/powerpoint/2010/main" val="10333438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08FBF821-F538-4D5D-EECF-BEE8C326C888}"/>
              </a:ext>
            </a:extLst>
          </p:cNvPr>
          <p:cNvSpPr/>
          <p:nvPr/>
        </p:nvSpPr>
        <p:spPr>
          <a:xfrm>
            <a:off x="572618" y="1732674"/>
            <a:ext cx="3159833" cy="368193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br>
              <a:rPr lang="sv-SE" sz="700" b="1" dirty="0"/>
            </a:br>
            <a:r>
              <a:rPr lang="sv-SE" b="1" dirty="0"/>
              <a:t>ORGANISATION</a:t>
            </a:r>
          </a:p>
        </p:txBody>
      </p:sp>
      <p:sp>
        <p:nvSpPr>
          <p:cNvPr id="2" name="Rubrik 1">
            <a:extLst>
              <a:ext uri="{FF2B5EF4-FFF2-40B4-BE49-F238E27FC236}">
                <a16:creationId xmlns:a16="http://schemas.microsoft.com/office/drawing/2014/main" id="{900D8E40-1DD1-4319-99EE-BF65D6B1905C}"/>
              </a:ext>
            </a:extLst>
          </p:cNvPr>
          <p:cNvSpPr>
            <a:spLocks noGrp="1"/>
          </p:cNvSpPr>
          <p:nvPr>
            <p:ph type="title"/>
          </p:nvPr>
        </p:nvSpPr>
        <p:spPr/>
        <p:txBody>
          <a:bodyPr/>
          <a:lstStyle/>
          <a:p>
            <a:r>
              <a:rPr lang="sv-SE" dirty="0"/>
              <a:t>KLASSAv4 – under 2023/2024</a:t>
            </a:r>
          </a:p>
        </p:txBody>
      </p:sp>
      <p:sp>
        <p:nvSpPr>
          <p:cNvPr id="4" name="Rektangel 3">
            <a:extLst>
              <a:ext uri="{FF2B5EF4-FFF2-40B4-BE49-F238E27FC236}">
                <a16:creationId xmlns:a16="http://schemas.microsoft.com/office/drawing/2014/main" id="{86963770-4E1F-4051-9DC3-AC22FB9C7B73}"/>
              </a:ext>
            </a:extLst>
          </p:cNvPr>
          <p:cNvSpPr/>
          <p:nvPr/>
        </p:nvSpPr>
        <p:spPr>
          <a:xfrm>
            <a:off x="689278" y="2305191"/>
            <a:ext cx="2903220" cy="270224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SYSTEM, PROCESS, INFORMATION </a:t>
            </a:r>
          </a:p>
          <a:p>
            <a:pPr algn="ctr"/>
            <a:endParaRPr lang="sv-SE" sz="1200" b="1" dirty="0"/>
          </a:p>
          <a:p>
            <a:pPr algn="ctr"/>
            <a:endParaRPr lang="sv-SE" b="1" dirty="0"/>
          </a:p>
          <a:p>
            <a:pPr algn="ctr"/>
            <a:endParaRPr lang="sv-SE" b="1" dirty="0"/>
          </a:p>
          <a:p>
            <a:pPr algn="ctr"/>
            <a:endParaRPr lang="sv-SE" dirty="0"/>
          </a:p>
          <a:p>
            <a:pPr algn="ctr"/>
            <a:endParaRPr lang="sv-SE" dirty="0"/>
          </a:p>
          <a:p>
            <a:pPr algn="ctr"/>
            <a:endParaRPr lang="sv-SE" dirty="0"/>
          </a:p>
          <a:p>
            <a:pPr algn="ctr"/>
            <a:endParaRPr lang="sv-SE" dirty="0"/>
          </a:p>
        </p:txBody>
      </p:sp>
      <p:sp>
        <p:nvSpPr>
          <p:cNvPr id="5" name="Rektangel 4">
            <a:extLst>
              <a:ext uri="{FF2B5EF4-FFF2-40B4-BE49-F238E27FC236}">
                <a16:creationId xmlns:a16="http://schemas.microsoft.com/office/drawing/2014/main" id="{38FE79C2-F977-4CF0-B38C-47BE093BCD36}"/>
              </a:ext>
            </a:extLst>
          </p:cNvPr>
          <p:cNvSpPr/>
          <p:nvPr/>
        </p:nvSpPr>
        <p:spPr>
          <a:xfrm>
            <a:off x="4334127" y="4195617"/>
            <a:ext cx="1957978" cy="81182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KLASSNING</a:t>
            </a:r>
          </a:p>
          <a:p>
            <a:pPr algn="ctr"/>
            <a:r>
              <a:rPr lang="sv-SE" b="1" dirty="0"/>
              <a:t>K, R, T</a:t>
            </a:r>
          </a:p>
        </p:txBody>
      </p:sp>
      <p:sp>
        <p:nvSpPr>
          <p:cNvPr id="6" name="Rektangel 5">
            <a:extLst>
              <a:ext uri="{FF2B5EF4-FFF2-40B4-BE49-F238E27FC236}">
                <a16:creationId xmlns:a16="http://schemas.microsoft.com/office/drawing/2014/main" id="{FFFC5FEB-8CE5-4617-82DD-A614F303740F}"/>
              </a:ext>
            </a:extLst>
          </p:cNvPr>
          <p:cNvSpPr/>
          <p:nvPr/>
        </p:nvSpPr>
        <p:spPr>
          <a:xfrm>
            <a:off x="6967059" y="3257701"/>
            <a:ext cx="1645920" cy="130096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solidFill>
                  <a:srgbClr val="FF0000"/>
                </a:solidFill>
              </a:rPr>
              <a:t>ISO 27k:2022</a:t>
            </a:r>
            <a:endParaRPr lang="sv-SE" dirty="0">
              <a:solidFill>
                <a:srgbClr val="FF0000"/>
              </a:solidFill>
            </a:endParaRPr>
          </a:p>
          <a:p>
            <a:pPr algn="ctr"/>
            <a:r>
              <a:rPr lang="sv-SE" b="1" dirty="0"/>
              <a:t>Allvarlig</a:t>
            </a:r>
          </a:p>
          <a:p>
            <a:pPr algn="ctr"/>
            <a:r>
              <a:rPr lang="sv-SE" b="1" dirty="0"/>
              <a:t>Betydande</a:t>
            </a:r>
          </a:p>
          <a:p>
            <a:pPr algn="ctr"/>
            <a:r>
              <a:rPr lang="sv-SE" b="1" dirty="0"/>
              <a:t>Måttlig</a:t>
            </a:r>
          </a:p>
        </p:txBody>
      </p:sp>
      <p:sp>
        <p:nvSpPr>
          <p:cNvPr id="8" name="Pil: höger 7">
            <a:extLst>
              <a:ext uri="{FF2B5EF4-FFF2-40B4-BE49-F238E27FC236}">
                <a16:creationId xmlns:a16="http://schemas.microsoft.com/office/drawing/2014/main" id="{C226DE2D-85CA-47A3-9E8F-BA7DB4417A4A}"/>
              </a:ext>
            </a:extLst>
          </p:cNvPr>
          <p:cNvSpPr/>
          <p:nvPr/>
        </p:nvSpPr>
        <p:spPr>
          <a:xfrm>
            <a:off x="3824066" y="4371975"/>
            <a:ext cx="41529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Pil: höger 8">
            <a:extLst>
              <a:ext uri="{FF2B5EF4-FFF2-40B4-BE49-F238E27FC236}">
                <a16:creationId xmlns:a16="http://schemas.microsoft.com/office/drawing/2014/main" id="{7C79F22F-E96F-4F2A-A12E-3742849A0168}"/>
              </a:ext>
            </a:extLst>
          </p:cNvPr>
          <p:cNvSpPr/>
          <p:nvPr/>
        </p:nvSpPr>
        <p:spPr>
          <a:xfrm>
            <a:off x="6417127" y="4084831"/>
            <a:ext cx="41529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Pil: höger 9">
            <a:extLst>
              <a:ext uri="{FF2B5EF4-FFF2-40B4-BE49-F238E27FC236}">
                <a16:creationId xmlns:a16="http://schemas.microsoft.com/office/drawing/2014/main" id="{2D3DF1CC-F486-427A-A84F-DABE3B8008EA}"/>
              </a:ext>
            </a:extLst>
          </p:cNvPr>
          <p:cNvSpPr/>
          <p:nvPr/>
        </p:nvSpPr>
        <p:spPr>
          <a:xfrm>
            <a:off x="8742176" y="3324376"/>
            <a:ext cx="41529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C330875E-C9FD-4B37-A5CE-672C2D425E9A}"/>
              </a:ext>
            </a:extLst>
          </p:cNvPr>
          <p:cNvSpPr/>
          <p:nvPr/>
        </p:nvSpPr>
        <p:spPr>
          <a:xfrm>
            <a:off x="9248293" y="3252938"/>
            <a:ext cx="1758795" cy="600076"/>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Handlingsplan</a:t>
            </a:r>
          </a:p>
          <a:p>
            <a:pPr algn="ctr"/>
            <a:r>
              <a:rPr lang="sv-SE" b="1" dirty="0"/>
              <a:t>ÄR-krav</a:t>
            </a:r>
          </a:p>
        </p:txBody>
      </p:sp>
      <p:sp>
        <p:nvSpPr>
          <p:cNvPr id="12" name="Rektangel 11">
            <a:extLst>
              <a:ext uri="{FF2B5EF4-FFF2-40B4-BE49-F238E27FC236}">
                <a16:creationId xmlns:a16="http://schemas.microsoft.com/office/drawing/2014/main" id="{95E5614F-A3DE-42B5-83DE-871332371E8D}"/>
              </a:ext>
            </a:extLst>
          </p:cNvPr>
          <p:cNvSpPr/>
          <p:nvPr/>
        </p:nvSpPr>
        <p:spPr>
          <a:xfrm>
            <a:off x="9265435" y="4007679"/>
            <a:ext cx="1758795" cy="600075"/>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Upphandling</a:t>
            </a:r>
            <a:br>
              <a:rPr lang="sv-SE" b="1" dirty="0"/>
            </a:br>
            <a:r>
              <a:rPr lang="sv-SE" b="1" dirty="0"/>
              <a:t>SKA-krav</a:t>
            </a:r>
          </a:p>
        </p:txBody>
      </p:sp>
      <p:sp>
        <p:nvSpPr>
          <p:cNvPr id="14" name="Pil: höger 13">
            <a:extLst>
              <a:ext uri="{FF2B5EF4-FFF2-40B4-BE49-F238E27FC236}">
                <a16:creationId xmlns:a16="http://schemas.microsoft.com/office/drawing/2014/main" id="{CB0F3D53-D1D3-4D0B-B91D-41BDF44074F9}"/>
              </a:ext>
            </a:extLst>
          </p:cNvPr>
          <p:cNvSpPr/>
          <p:nvPr/>
        </p:nvSpPr>
        <p:spPr>
          <a:xfrm>
            <a:off x="8742176" y="4079116"/>
            <a:ext cx="41529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Pil: höger 14">
            <a:extLst>
              <a:ext uri="{FF2B5EF4-FFF2-40B4-BE49-F238E27FC236}">
                <a16:creationId xmlns:a16="http://schemas.microsoft.com/office/drawing/2014/main" id="{F1B5E2F7-042D-4ED4-B57D-732F7F3BBFD4}"/>
              </a:ext>
            </a:extLst>
          </p:cNvPr>
          <p:cNvSpPr/>
          <p:nvPr/>
        </p:nvSpPr>
        <p:spPr>
          <a:xfrm>
            <a:off x="8742176" y="4885973"/>
            <a:ext cx="41529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a:extLst>
              <a:ext uri="{FF2B5EF4-FFF2-40B4-BE49-F238E27FC236}">
                <a16:creationId xmlns:a16="http://schemas.microsoft.com/office/drawing/2014/main" id="{A21FD1B0-8C85-4468-96C5-6A335E13BD99}"/>
              </a:ext>
            </a:extLst>
          </p:cNvPr>
          <p:cNvSpPr/>
          <p:nvPr/>
        </p:nvSpPr>
        <p:spPr>
          <a:xfrm>
            <a:off x="9248292" y="4814535"/>
            <a:ext cx="1758795" cy="600076"/>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Handlingsplan</a:t>
            </a:r>
          </a:p>
          <a:p>
            <a:pPr algn="ctr"/>
            <a:r>
              <a:rPr lang="sv-SE" b="1" dirty="0"/>
              <a:t>ÄR-krav</a:t>
            </a:r>
          </a:p>
        </p:txBody>
      </p:sp>
      <p:sp>
        <p:nvSpPr>
          <p:cNvPr id="18" name="Pil: höger 17">
            <a:extLst>
              <a:ext uri="{FF2B5EF4-FFF2-40B4-BE49-F238E27FC236}">
                <a16:creationId xmlns:a16="http://schemas.microsoft.com/office/drawing/2014/main" id="{CCA01505-DC4F-4EB7-B210-722F40AB6F7A}"/>
              </a:ext>
            </a:extLst>
          </p:cNvPr>
          <p:cNvSpPr/>
          <p:nvPr/>
        </p:nvSpPr>
        <p:spPr>
          <a:xfrm>
            <a:off x="8742176" y="5622480"/>
            <a:ext cx="41529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Pil: höger 19">
            <a:extLst>
              <a:ext uri="{FF2B5EF4-FFF2-40B4-BE49-F238E27FC236}">
                <a16:creationId xmlns:a16="http://schemas.microsoft.com/office/drawing/2014/main" id="{350C5CFF-9C38-485F-91CD-E5D0B23C36DC}"/>
              </a:ext>
            </a:extLst>
          </p:cNvPr>
          <p:cNvSpPr/>
          <p:nvPr/>
        </p:nvSpPr>
        <p:spPr>
          <a:xfrm>
            <a:off x="6417127" y="4672965"/>
            <a:ext cx="41529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a:extLst>
              <a:ext uri="{FF2B5EF4-FFF2-40B4-BE49-F238E27FC236}">
                <a16:creationId xmlns:a16="http://schemas.microsoft.com/office/drawing/2014/main" id="{E7AB7DB9-C7EB-403A-AB75-27B6967749EB}"/>
              </a:ext>
            </a:extLst>
          </p:cNvPr>
          <p:cNvSpPr/>
          <p:nvPr/>
        </p:nvSpPr>
        <p:spPr>
          <a:xfrm>
            <a:off x="4343400" y="3250738"/>
            <a:ext cx="1948705" cy="81182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solidFill>
                  <a:srgbClr val="FF0000"/>
                </a:solidFill>
              </a:rPr>
              <a:t>RISK</a:t>
            </a:r>
          </a:p>
          <a:p>
            <a:pPr algn="ctr"/>
            <a:r>
              <a:rPr lang="sv-SE" b="1" dirty="0">
                <a:solidFill>
                  <a:srgbClr val="FF0000"/>
                </a:solidFill>
              </a:rPr>
              <a:t>Sannolikhet</a:t>
            </a:r>
          </a:p>
          <a:p>
            <a:pPr algn="ctr"/>
            <a:r>
              <a:rPr lang="sv-SE" b="1" dirty="0">
                <a:solidFill>
                  <a:srgbClr val="FF0000"/>
                </a:solidFill>
              </a:rPr>
              <a:t>Konsekvens</a:t>
            </a:r>
          </a:p>
        </p:txBody>
      </p:sp>
      <p:sp>
        <p:nvSpPr>
          <p:cNvPr id="22" name="Pil: höger 21">
            <a:extLst>
              <a:ext uri="{FF2B5EF4-FFF2-40B4-BE49-F238E27FC236}">
                <a16:creationId xmlns:a16="http://schemas.microsoft.com/office/drawing/2014/main" id="{802B7B02-F34C-426C-BF3E-2C8CA6256C75}"/>
              </a:ext>
            </a:extLst>
          </p:cNvPr>
          <p:cNvSpPr/>
          <p:nvPr/>
        </p:nvSpPr>
        <p:spPr>
          <a:xfrm>
            <a:off x="3824066" y="3436621"/>
            <a:ext cx="41529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Pil: höger 22">
            <a:extLst>
              <a:ext uri="{FF2B5EF4-FFF2-40B4-BE49-F238E27FC236}">
                <a16:creationId xmlns:a16="http://schemas.microsoft.com/office/drawing/2014/main" id="{53DB5C58-0330-40E6-9247-E3E3AFFDCCE9}"/>
              </a:ext>
            </a:extLst>
          </p:cNvPr>
          <p:cNvSpPr/>
          <p:nvPr/>
        </p:nvSpPr>
        <p:spPr>
          <a:xfrm>
            <a:off x="6417127" y="3436621"/>
            <a:ext cx="41529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Flödesschema: Magnetskiva 27">
            <a:extLst>
              <a:ext uri="{FF2B5EF4-FFF2-40B4-BE49-F238E27FC236}">
                <a16:creationId xmlns:a16="http://schemas.microsoft.com/office/drawing/2014/main" id="{702B2C60-2ECA-4ACD-B115-6E6785D51C70}"/>
              </a:ext>
            </a:extLst>
          </p:cNvPr>
          <p:cNvSpPr/>
          <p:nvPr/>
        </p:nvSpPr>
        <p:spPr>
          <a:xfrm>
            <a:off x="1133475" y="3598104"/>
            <a:ext cx="504825" cy="735419"/>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dirty="0"/>
              <a:t>Info X</a:t>
            </a:r>
          </a:p>
        </p:txBody>
      </p:sp>
      <p:sp>
        <p:nvSpPr>
          <p:cNvPr id="29" name="Flödesschema: Magnetskiva 28">
            <a:extLst>
              <a:ext uri="{FF2B5EF4-FFF2-40B4-BE49-F238E27FC236}">
                <a16:creationId xmlns:a16="http://schemas.microsoft.com/office/drawing/2014/main" id="{0C541837-9B99-4D9A-B2C4-C92D94EF3E53}"/>
              </a:ext>
            </a:extLst>
          </p:cNvPr>
          <p:cNvSpPr/>
          <p:nvPr/>
        </p:nvSpPr>
        <p:spPr>
          <a:xfrm>
            <a:off x="1857375" y="3598104"/>
            <a:ext cx="504825" cy="735419"/>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dirty="0"/>
              <a:t>Info Y</a:t>
            </a:r>
            <a:endParaRPr lang="sv-SE" dirty="0"/>
          </a:p>
        </p:txBody>
      </p:sp>
      <p:sp>
        <p:nvSpPr>
          <p:cNvPr id="30" name="Flödesschema: Magnetskiva 29">
            <a:extLst>
              <a:ext uri="{FF2B5EF4-FFF2-40B4-BE49-F238E27FC236}">
                <a16:creationId xmlns:a16="http://schemas.microsoft.com/office/drawing/2014/main" id="{CC92E643-7093-43D1-AC9C-049B513DD933}"/>
              </a:ext>
            </a:extLst>
          </p:cNvPr>
          <p:cNvSpPr/>
          <p:nvPr/>
        </p:nvSpPr>
        <p:spPr>
          <a:xfrm>
            <a:off x="2590800" y="3598104"/>
            <a:ext cx="504825" cy="735419"/>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dirty="0"/>
              <a:t>Info Z</a:t>
            </a:r>
          </a:p>
        </p:txBody>
      </p:sp>
      <p:sp>
        <p:nvSpPr>
          <p:cNvPr id="31" name="Rektangel 30">
            <a:extLst>
              <a:ext uri="{FF2B5EF4-FFF2-40B4-BE49-F238E27FC236}">
                <a16:creationId xmlns:a16="http://schemas.microsoft.com/office/drawing/2014/main" id="{76D66AFF-6835-4C9D-BD89-BE0BD5FF3F65}"/>
              </a:ext>
            </a:extLst>
          </p:cNvPr>
          <p:cNvSpPr/>
          <p:nvPr/>
        </p:nvSpPr>
        <p:spPr>
          <a:xfrm>
            <a:off x="857250" y="4536316"/>
            <a:ext cx="2552700" cy="2782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300" dirty="0"/>
              <a:t>Informationsbehandlingsresurs</a:t>
            </a:r>
          </a:p>
        </p:txBody>
      </p:sp>
      <p:sp>
        <p:nvSpPr>
          <p:cNvPr id="36" name="Rektangel 35">
            <a:extLst>
              <a:ext uri="{FF2B5EF4-FFF2-40B4-BE49-F238E27FC236}">
                <a16:creationId xmlns:a16="http://schemas.microsoft.com/office/drawing/2014/main" id="{84C4433F-0B8D-4504-9FF3-A8AC2405F104}"/>
              </a:ext>
            </a:extLst>
          </p:cNvPr>
          <p:cNvSpPr/>
          <p:nvPr/>
        </p:nvSpPr>
        <p:spPr>
          <a:xfrm>
            <a:off x="6967059" y="4635154"/>
            <a:ext cx="1645920" cy="193709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Krav-katalog</a:t>
            </a:r>
          </a:p>
          <a:p>
            <a:pPr algn="ctr"/>
            <a:r>
              <a:rPr lang="sv-SE" b="1" dirty="0"/>
              <a:t>GDPR</a:t>
            </a:r>
          </a:p>
          <a:p>
            <a:pPr algn="ctr"/>
            <a:r>
              <a:rPr lang="sv-SE" b="1" dirty="0"/>
              <a:t>PDL</a:t>
            </a:r>
          </a:p>
          <a:p>
            <a:pPr algn="ctr"/>
            <a:r>
              <a:rPr lang="sv-SE" b="1" dirty="0"/>
              <a:t>OSL</a:t>
            </a:r>
          </a:p>
          <a:p>
            <a:pPr algn="ctr"/>
            <a:r>
              <a:rPr lang="sv-SE" b="1" dirty="0"/>
              <a:t>NIS</a:t>
            </a:r>
          </a:p>
          <a:p>
            <a:pPr algn="ctr"/>
            <a:r>
              <a:rPr lang="sv-SE" b="1" dirty="0"/>
              <a:t>Arkivlag</a:t>
            </a:r>
          </a:p>
          <a:p>
            <a:pPr algn="ctr"/>
            <a:endParaRPr lang="sv-SE" b="1" dirty="0"/>
          </a:p>
        </p:txBody>
      </p:sp>
      <p:sp>
        <p:nvSpPr>
          <p:cNvPr id="3" name="Rektangel 2">
            <a:extLst>
              <a:ext uri="{FF2B5EF4-FFF2-40B4-BE49-F238E27FC236}">
                <a16:creationId xmlns:a16="http://schemas.microsoft.com/office/drawing/2014/main" id="{75790180-ADD3-EBA9-5122-1CAB33B9585C}"/>
              </a:ext>
            </a:extLst>
          </p:cNvPr>
          <p:cNvSpPr/>
          <p:nvPr/>
        </p:nvSpPr>
        <p:spPr>
          <a:xfrm>
            <a:off x="572618" y="5603701"/>
            <a:ext cx="3159832" cy="73650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dirty="0"/>
          </a:p>
          <a:p>
            <a:pPr algn="ctr"/>
            <a:r>
              <a:rPr lang="sv-SE" b="1" dirty="0">
                <a:solidFill>
                  <a:srgbClr val="FF0000"/>
                </a:solidFill>
              </a:rPr>
              <a:t>ONPREM</a:t>
            </a:r>
          </a:p>
          <a:p>
            <a:pPr algn="ctr"/>
            <a:endParaRPr lang="sv-SE" b="1" dirty="0"/>
          </a:p>
        </p:txBody>
      </p:sp>
      <p:sp>
        <p:nvSpPr>
          <p:cNvPr id="16" name="Rektangel 15">
            <a:extLst>
              <a:ext uri="{FF2B5EF4-FFF2-40B4-BE49-F238E27FC236}">
                <a16:creationId xmlns:a16="http://schemas.microsoft.com/office/drawing/2014/main" id="{096446A3-90F8-0AD3-ADBD-6570CAC259AB}"/>
              </a:ext>
            </a:extLst>
          </p:cNvPr>
          <p:cNvSpPr/>
          <p:nvPr/>
        </p:nvSpPr>
        <p:spPr>
          <a:xfrm>
            <a:off x="9227063" y="5551042"/>
            <a:ext cx="1758795" cy="600076"/>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solidFill>
                  <a:srgbClr val="FF0000"/>
                </a:solidFill>
              </a:rPr>
              <a:t>Upphandling</a:t>
            </a:r>
          </a:p>
          <a:p>
            <a:pPr algn="ctr"/>
            <a:r>
              <a:rPr lang="sv-SE" b="1" dirty="0">
                <a:solidFill>
                  <a:srgbClr val="FF0000"/>
                </a:solidFill>
              </a:rPr>
              <a:t>SKA-krav</a:t>
            </a:r>
          </a:p>
        </p:txBody>
      </p:sp>
    </p:spTree>
    <p:extLst>
      <p:ext uri="{BB962C8B-B14F-4D97-AF65-F5344CB8AC3E}">
        <p14:creationId xmlns:p14="http://schemas.microsoft.com/office/powerpoint/2010/main" val="2030816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05F2222-AE0C-B3A5-8870-669370B76CFE}"/>
              </a:ext>
            </a:extLst>
          </p:cNvPr>
          <p:cNvSpPr>
            <a:spLocks noGrp="1"/>
          </p:cNvSpPr>
          <p:nvPr>
            <p:ph type="title"/>
          </p:nvPr>
        </p:nvSpPr>
        <p:spPr>
          <a:xfrm>
            <a:off x="664233" y="975186"/>
            <a:ext cx="10936364" cy="1112405"/>
          </a:xfrm>
        </p:spPr>
        <p:txBody>
          <a:bodyPr/>
          <a:lstStyle/>
          <a:p>
            <a:r>
              <a:rPr lang="sv-SE" dirty="0"/>
              <a:t>Exempel på vad som nyligen utvecklats</a:t>
            </a:r>
          </a:p>
        </p:txBody>
      </p:sp>
      <p:sp>
        <p:nvSpPr>
          <p:cNvPr id="4" name="Platshållare för innehåll 3">
            <a:extLst>
              <a:ext uri="{FF2B5EF4-FFF2-40B4-BE49-F238E27FC236}">
                <a16:creationId xmlns:a16="http://schemas.microsoft.com/office/drawing/2014/main" id="{D0AAC4A9-A4C4-5B09-6C46-F236D835736D}"/>
              </a:ext>
            </a:extLst>
          </p:cNvPr>
          <p:cNvSpPr>
            <a:spLocks noGrp="1"/>
          </p:cNvSpPr>
          <p:nvPr>
            <p:ph sz="half" idx="1"/>
          </p:nvPr>
        </p:nvSpPr>
        <p:spPr/>
        <p:txBody>
          <a:bodyPr/>
          <a:lstStyle/>
          <a:p>
            <a:r>
              <a:rPr lang="sv-SE" sz="2000" dirty="0"/>
              <a:t>Förbättra administration av användare</a:t>
            </a:r>
          </a:p>
          <a:p>
            <a:r>
              <a:rPr lang="sv-SE" sz="2000" dirty="0"/>
              <a:t>Tydliggöra vilket krav som avses i </a:t>
            </a:r>
            <a:r>
              <a:rPr lang="sv-SE" sz="2000" dirty="0" err="1"/>
              <a:t>kravmallen</a:t>
            </a:r>
            <a:r>
              <a:rPr lang="sv-SE" sz="2000" dirty="0"/>
              <a:t> </a:t>
            </a:r>
          </a:p>
          <a:p>
            <a:r>
              <a:rPr lang="sv-SE" sz="2000" dirty="0"/>
              <a:t>Exportera handlingsplan i självvärderingsläget</a:t>
            </a:r>
          </a:p>
          <a:p>
            <a:r>
              <a:rPr lang="sv-SE" sz="2000" dirty="0" err="1"/>
              <a:t>Visningsvy</a:t>
            </a:r>
            <a:r>
              <a:rPr lang="sv-SE" sz="2000" dirty="0"/>
              <a:t> för klassning (K-R-T + lagrum) + kommentarer</a:t>
            </a:r>
          </a:p>
          <a:p>
            <a:r>
              <a:rPr lang="sv-SE" sz="2000" dirty="0"/>
              <a:t>Visningsläge för deltagare i klassning och handlingsplan</a:t>
            </a:r>
          </a:p>
          <a:p>
            <a:endParaRPr lang="sv-SE" sz="2000" dirty="0"/>
          </a:p>
          <a:p>
            <a:endParaRPr lang="sv-SE" sz="2000" dirty="0"/>
          </a:p>
        </p:txBody>
      </p:sp>
      <p:sp>
        <p:nvSpPr>
          <p:cNvPr id="3" name="Platshållare för innehåll 2">
            <a:extLst>
              <a:ext uri="{FF2B5EF4-FFF2-40B4-BE49-F238E27FC236}">
                <a16:creationId xmlns:a16="http://schemas.microsoft.com/office/drawing/2014/main" id="{864CC9D2-1D99-3C1B-2016-A29405FE8434}"/>
              </a:ext>
            </a:extLst>
          </p:cNvPr>
          <p:cNvSpPr>
            <a:spLocks noGrp="1"/>
          </p:cNvSpPr>
          <p:nvPr>
            <p:ph sz="half" idx="2"/>
          </p:nvPr>
        </p:nvSpPr>
        <p:spPr/>
        <p:txBody>
          <a:bodyPr/>
          <a:lstStyle/>
          <a:p>
            <a:r>
              <a:rPr lang="sv-SE" sz="2000" dirty="0"/>
              <a:t>Flytta organisation</a:t>
            </a:r>
          </a:p>
          <a:p>
            <a:r>
              <a:rPr lang="sv-SE" sz="2000" dirty="0"/>
              <a:t>Export till </a:t>
            </a:r>
            <a:r>
              <a:rPr lang="sv-SE" sz="2000" dirty="0" err="1"/>
              <a:t>xlsx</a:t>
            </a:r>
            <a:r>
              <a:rPr lang="sv-SE" sz="2000" dirty="0"/>
              <a:t>-format</a:t>
            </a:r>
          </a:p>
          <a:p>
            <a:r>
              <a:rPr lang="sv-SE" sz="2000" dirty="0"/>
              <a:t>Dölj och inaktivera </a:t>
            </a:r>
            <a:r>
              <a:rPr lang="sv-SE" sz="2000" dirty="0" err="1"/>
              <a:t>kravmall</a:t>
            </a:r>
            <a:endParaRPr lang="sv-SE" sz="2000" dirty="0"/>
          </a:p>
          <a:p>
            <a:r>
              <a:rPr lang="sv-SE" sz="2000" dirty="0"/>
              <a:t>Redigera beskrivning/namn </a:t>
            </a:r>
            <a:r>
              <a:rPr lang="sv-SE" sz="2000" dirty="0" err="1"/>
              <a:t>kravmall</a:t>
            </a:r>
            <a:endParaRPr lang="sv-SE" sz="2000" dirty="0"/>
          </a:p>
          <a:p>
            <a:r>
              <a:rPr lang="sv-SE" sz="2000" dirty="0"/>
              <a:t>Sortera i handlingsplan (sista steget)</a:t>
            </a:r>
          </a:p>
          <a:p>
            <a:r>
              <a:rPr lang="sv-SE" sz="2000" dirty="0"/>
              <a:t>Fastställa klassning notis till ansvarig</a:t>
            </a:r>
          </a:p>
          <a:p>
            <a:r>
              <a:rPr lang="sv-SE" sz="2000" dirty="0"/>
              <a:t>Notifikation till mail om handlingsplan  </a:t>
            </a:r>
          </a:p>
          <a:p>
            <a:endParaRPr lang="sv-SE" sz="2000" dirty="0"/>
          </a:p>
          <a:p>
            <a:endParaRPr lang="sv-SE" sz="2000" dirty="0"/>
          </a:p>
        </p:txBody>
      </p:sp>
      <p:pic>
        <p:nvPicPr>
          <p:cNvPr id="1026" name="Picture 2">
            <a:extLst>
              <a:ext uri="{FF2B5EF4-FFF2-40B4-BE49-F238E27FC236}">
                <a16:creationId xmlns:a16="http://schemas.microsoft.com/office/drawing/2014/main" id="{1B688171-2EFF-8985-FE70-0E5DBE4666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6514" y="4854752"/>
            <a:ext cx="1934083" cy="1934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20709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05F2222-AE0C-B3A5-8870-669370B76CFE}"/>
              </a:ext>
            </a:extLst>
          </p:cNvPr>
          <p:cNvSpPr>
            <a:spLocks noGrp="1"/>
          </p:cNvSpPr>
          <p:nvPr>
            <p:ph type="title"/>
          </p:nvPr>
        </p:nvSpPr>
        <p:spPr/>
        <p:txBody>
          <a:bodyPr/>
          <a:lstStyle/>
          <a:p>
            <a:r>
              <a:rPr lang="sv-SE" dirty="0"/>
              <a:t>Exempel på pågående utveckling</a:t>
            </a:r>
          </a:p>
        </p:txBody>
      </p:sp>
      <p:sp>
        <p:nvSpPr>
          <p:cNvPr id="4" name="Platshållare för innehåll 3">
            <a:extLst>
              <a:ext uri="{FF2B5EF4-FFF2-40B4-BE49-F238E27FC236}">
                <a16:creationId xmlns:a16="http://schemas.microsoft.com/office/drawing/2014/main" id="{D0AAC4A9-A4C4-5B09-6C46-F236D835736D}"/>
              </a:ext>
            </a:extLst>
          </p:cNvPr>
          <p:cNvSpPr>
            <a:spLocks noGrp="1"/>
          </p:cNvSpPr>
          <p:nvPr>
            <p:ph idx="1"/>
          </p:nvPr>
        </p:nvSpPr>
        <p:spPr>
          <a:xfrm>
            <a:off x="664232" y="2495203"/>
            <a:ext cx="10663410" cy="3738598"/>
          </a:xfrm>
        </p:spPr>
        <p:txBody>
          <a:bodyPr/>
          <a:lstStyle/>
          <a:p>
            <a:r>
              <a:rPr lang="sv-SE" dirty="0"/>
              <a:t>Innan sommaren:</a:t>
            </a:r>
          </a:p>
          <a:p>
            <a:pPr lvl="1"/>
            <a:r>
              <a:rPr lang="sv-SE" dirty="0"/>
              <a:t>Utgå ifrån tidigare handlingsplan vid skapandet av en ny handlingsplan </a:t>
            </a:r>
          </a:p>
          <a:p>
            <a:pPr lvl="1"/>
            <a:r>
              <a:rPr lang="sv-SE" dirty="0" err="1"/>
              <a:t>Organsvarig</a:t>
            </a:r>
            <a:r>
              <a:rPr lang="sv-SE" dirty="0"/>
              <a:t> kan ändra </a:t>
            </a:r>
            <a:r>
              <a:rPr lang="sv-SE" dirty="0" err="1"/>
              <a:t>anv</a:t>
            </a:r>
            <a:r>
              <a:rPr lang="sv-SE" dirty="0"/>
              <a:t> uppgifter (</a:t>
            </a:r>
            <a:r>
              <a:rPr lang="sv-SE" dirty="0" err="1"/>
              <a:t>telefonnr</a:t>
            </a:r>
            <a:r>
              <a:rPr lang="sv-SE" dirty="0"/>
              <a:t> m.m.) och hantera inbjudningar.</a:t>
            </a:r>
          </a:p>
          <a:p>
            <a:pPr lvl="1"/>
            <a:r>
              <a:rPr lang="sv-SE" dirty="0"/>
              <a:t>Tydliggöra vilka krav som avses i </a:t>
            </a:r>
            <a:r>
              <a:rPr lang="sv-SE" dirty="0" err="1"/>
              <a:t>kravmallen</a:t>
            </a:r>
            <a:endParaRPr lang="sv-SE" dirty="0"/>
          </a:p>
          <a:p>
            <a:r>
              <a:rPr lang="sv-SE" dirty="0"/>
              <a:t>Efter sommaren:</a:t>
            </a:r>
          </a:p>
          <a:p>
            <a:pPr lvl="1"/>
            <a:r>
              <a:rPr lang="sv-SE" dirty="0" err="1"/>
              <a:t>Kravmall</a:t>
            </a:r>
            <a:r>
              <a:rPr lang="sv-SE" dirty="0"/>
              <a:t> export till Excel</a:t>
            </a:r>
          </a:p>
          <a:p>
            <a:pPr lvl="1"/>
            <a:r>
              <a:rPr lang="sv-SE" dirty="0"/>
              <a:t>Flytta system</a:t>
            </a:r>
          </a:p>
          <a:p>
            <a:pPr lvl="1"/>
            <a:r>
              <a:rPr lang="sv-SE" dirty="0"/>
              <a:t>Indexering/Sökfunktion</a:t>
            </a:r>
          </a:p>
          <a:p>
            <a:pPr lvl="1"/>
            <a:r>
              <a:rPr lang="sv-SE" dirty="0" err="1"/>
              <a:t>Migreringverktyg</a:t>
            </a:r>
            <a:r>
              <a:rPr lang="sv-SE" dirty="0"/>
              <a:t> från v3.5 till v4</a:t>
            </a:r>
          </a:p>
          <a:p>
            <a:pPr lvl="1"/>
            <a:r>
              <a:rPr lang="sv-SE" dirty="0"/>
              <a:t>SKA-krav för lagkrav saknas</a:t>
            </a:r>
          </a:p>
          <a:p>
            <a:endParaRPr lang="sv-SE" dirty="0"/>
          </a:p>
          <a:p>
            <a:endParaRPr lang="sv-SE" dirty="0"/>
          </a:p>
        </p:txBody>
      </p:sp>
    </p:spTree>
    <p:extLst>
      <p:ext uri="{BB962C8B-B14F-4D97-AF65-F5344CB8AC3E}">
        <p14:creationId xmlns:p14="http://schemas.microsoft.com/office/powerpoint/2010/main" val="22556913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2119FC6-5EA0-CF5C-1615-B910C3D9628F}"/>
              </a:ext>
            </a:extLst>
          </p:cNvPr>
          <p:cNvSpPr>
            <a:spLocks noGrp="1"/>
          </p:cNvSpPr>
          <p:nvPr>
            <p:ph type="title"/>
          </p:nvPr>
        </p:nvSpPr>
        <p:spPr/>
        <p:txBody>
          <a:bodyPr/>
          <a:lstStyle/>
          <a:p>
            <a:r>
              <a:rPr lang="sv-SE" dirty="0"/>
              <a:t>KLASSA on-</a:t>
            </a:r>
            <a:r>
              <a:rPr lang="sv-SE" dirty="0" err="1"/>
              <a:t>prem</a:t>
            </a:r>
          </a:p>
        </p:txBody>
      </p:sp>
      <p:sp>
        <p:nvSpPr>
          <p:cNvPr id="3" name="Rektangel 2">
            <a:extLst>
              <a:ext uri="{FF2B5EF4-FFF2-40B4-BE49-F238E27FC236}">
                <a16:creationId xmlns:a16="http://schemas.microsoft.com/office/drawing/2014/main" id="{80E377E3-19CB-13A0-0556-E8B3E6D17193}"/>
              </a:ext>
            </a:extLst>
          </p:cNvPr>
          <p:cNvSpPr/>
          <p:nvPr/>
        </p:nvSpPr>
        <p:spPr>
          <a:xfrm>
            <a:off x="572618" y="1732674"/>
            <a:ext cx="3159833" cy="368193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br>
              <a:rPr lang="sv-SE" sz="700" b="1" dirty="0"/>
            </a:br>
            <a:r>
              <a:rPr lang="sv-SE" b="1" dirty="0"/>
              <a:t>ORGANISATION</a:t>
            </a:r>
          </a:p>
        </p:txBody>
      </p:sp>
      <p:sp>
        <p:nvSpPr>
          <p:cNvPr id="4" name="Rektangel 3">
            <a:extLst>
              <a:ext uri="{FF2B5EF4-FFF2-40B4-BE49-F238E27FC236}">
                <a16:creationId xmlns:a16="http://schemas.microsoft.com/office/drawing/2014/main" id="{7460C5E6-7AEC-1456-1D82-C1AEFF5B9ED1}"/>
              </a:ext>
            </a:extLst>
          </p:cNvPr>
          <p:cNvSpPr/>
          <p:nvPr/>
        </p:nvSpPr>
        <p:spPr>
          <a:xfrm>
            <a:off x="689278" y="2305191"/>
            <a:ext cx="2903220" cy="270224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SYSTEM, PROCESS, INFORMATION </a:t>
            </a:r>
          </a:p>
          <a:p>
            <a:pPr algn="ctr"/>
            <a:endParaRPr lang="sv-SE" sz="1200" b="1" dirty="0"/>
          </a:p>
          <a:p>
            <a:pPr algn="ctr"/>
            <a:endParaRPr lang="sv-SE" b="1" dirty="0"/>
          </a:p>
          <a:p>
            <a:pPr algn="ctr"/>
            <a:endParaRPr lang="sv-SE" b="1" dirty="0"/>
          </a:p>
          <a:p>
            <a:pPr algn="ctr"/>
            <a:endParaRPr lang="sv-SE" dirty="0"/>
          </a:p>
          <a:p>
            <a:pPr algn="ctr"/>
            <a:endParaRPr lang="sv-SE" dirty="0"/>
          </a:p>
          <a:p>
            <a:pPr algn="ctr"/>
            <a:endParaRPr lang="sv-SE" dirty="0"/>
          </a:p>
          <a:p>
            <a:pPr algn="ctr"/>
            <a:endParaRPr lang="sv-SE" dirty="0"/>
          </a:p>
        </p:txBody>
      </p:sp>
      <p:sp>
        <p:nvSpPr>
          <p:cNvPr id="5" name="Flödesschema: Magnetskiva 4">
            <a:extLst>
              <a:ext uri="{FF2B5EF4-FFF2-40B4-BE49-F238E27FC236}">
                <a16:creationId xmlns:a16="http://schemas.microsoft.com/office/drawing/2014/main" id="{2E5AA10B-B932-A6FA-AF6F-6F9023C4A333}"/>
              </a:ext>
            </a:extLst>
          </p:cNvPr>
          <p:cNvSpPr/>
          <p:nvPr/>
        </p:nvSpPr>
        <p:spPr>
          <a:xfrm>
            <a:off x="1133475" y="3598104"/>
            <a:ext cx="504825" cy="735419"/>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dirty="0"/>
              <a:t>Info X</a:t>
            </a:r>
          </a:p>
        </p:txBody>
      </p:sp>
      <p:sp>
        <p:nvSpPr>
          <p:cNvPr id="6" name="Flödesschema: Magnetskiva 5">
            <a:extLst>
              <a:ext uri="{FF2B5EF4-FFF2-40B4-BE49-F238E27FC236}">
                <a16:creationId xmlns:a16="http://schemas.microsoft.com/office/drawing/2014/main" id="{97BA9439-0C24-6695-3F5C-5AB26F1EA071}"/>
              </a:ext>
            </a:extLst>
          </p:cNvPr>
          <p:cNvSpPr/>
          <p:nvPr/>
        </p:nvSpPr>
        <p:spPr>
          <a:xfrm>
            <a:off x="1857375" y="3598104"/>
            <a:ext cx="504825" cy="735419"/>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dirty="0"/>
              <a:t>Info Y</a:t>
            </a:r>
            <a:endParaRPr lang="sv-SE" dirty="0"/>
          </a:p>
        </p:txBody>
      </p:sp>
      <p:sp>
        <p:nvSpPr>
          <p:cNvPr id="7" name="Flödesschema: Magnetskiva 6">
            <a:extLst>
              <a:ext uri="{FF2B5EF4-FFF2-40B4-BE49-F238E27FC236}">
                <a16:creationId xmlns:a16="http://schemas.microsoft.com/office/drawing/2014/main" id="{4E31B197-6E85-42FF-D630-0B060A412612}"/>
              </a:ext>
            </a:extLst>
          </p:cNvPr>
          <p:cNvSpPr/>
          <p:nvPr/>
        </p:nvSpPr>
        <p:spPr>
          <a:xfrm>
            <a:off x="2590800" y="3598104"/>
            <a:ext cx="504825" cy="735419"/>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dirty="0"/>
              <a:t>Info Z</a:t>
            </a:r>
          </a:p>
        </p:txBody>
      </p:sp>
      <p:sp>
        <p:nvSpPr>
          <p:cNvPr id="8" name="Rektangel 7">
            <a:extLst>
              <a:ext uri="{FF2B5EF4-FFF2-40B4-BE49-F238E27FC236}">
                <a16:creationId xmlns:a16="http://schemas.microsoft.com/office/drawing/2014/main" id="{CB41D071-DC59-333E-EBD6-B6563ADE1965}"/>
              </a:ext>
            </a:extLst>
          </p:cNvPr>
          <p:cNvSpPr/>
          <p:nvPr/>
        </p:nvSpPr>
        <p:spPr>
          <a:xfrm>
            <a:off x="857250" y="4536316"/>
            <a:ext cx="2552700" cy="2782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300" dirty="0"/>
              <a:t>Informationsbehandlingsresurs</a:t>
            </a:r>
          </a:p>
        </p:txBody>
      </p:sp>
      <p:sp>
        <p:nvSpPr>
          <p:cNvPr id="9" name="Rektangel 8">
            <a:extLst>
              <a:ext uri="{FF2B5EF4-FFF2-40B4-BE49-F238E27FC236}">
                <a16:creationId xmlns:a16="http://schemas.microsoft.com/office/drawing/2014/main" id="{7F598BD7-2D86-AD24-9162-447F3FD5042E}"/>
              </a:ext>
            </a:extLst>
          </p:cNvPr>
          <p:cNvSpPr/>
          <p:nvPr/>
        </p:nvSpPr>
        <p:spPr>
          <a:xfrm>
            <a:off x="572618" y="5603701"/>
            <a:ext cx="3159832" cy="73650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dirty="0"/>
          </a:p>
          <a:p>
            <a:pPr algn="ctr"/>
            <a:r>
              <a:rPr lang="sv-SE" b="1" dirty="0"/>
              <a:t>ONPREM</a:t>
            </a:r>
          </a:p>
          <a:p>
            <a:pPr algn="ctr"/>
            <a:endParaRPr lang="sv-SE" b="1" dirty="0"/>
          </a:p>
        </p:txBody>
      </p:sp>
      <p:sp>
        <p:nvSpPr>
          <p:cNvPr id="10" name="Pil: höger 9">
            <a:extLst>
              <a:ext uri="{FF2B5EF4-FFF2-40B4-BE49-F238E27FC236}">
                <a16:creationId xmlns:a16="http://schemas.microsoft.com/office/drawing/2014/main" id="{01A8D9D8-8553-5FD1-DF8F-61EB81FFC331}"/>
              </a:ext>
            </a:extLst>
          </p:cNvPr>
          <p:cNvSpPr/>
          <p:nvPr/>
        </p:nvSpPr>
        <p:spPr>
          <a:xfrm rot="10800000">
            <a:off x="3964891" y="5694826"/>
            <a:ext cx="41529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26" name="Picture 2">
            <a:extLst>
              <a:ext uri="{FF2B5EF4-FFF2-40B4-BE49-F238E27FC236}">
                <a16:creationId xmlns:a16="http://schemas.microsoft.com/office/drawing/2014/main" id="{7BFE44F7-3F5E-0151-1A0F-9DAC1C2711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9597" y="5090366"/>
            <a:ext cx="902825" cy="9028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ruta 10">
            <a:extLst>
              <a:ext uri="{FF2B5EF4-FFF2-40B4-BE49-F238E27FC236}">
                <a16:creationId xmlns:a16="http://schemas.microsoft.com/office/drawing/2014/main" id="{95C177DE-146C-6D38-BB0E-4A7E7706EA47}"/>
              </a:ext>
            </a:extLst>
          </p:cNvPr>
          <p:cNvSpPr txBox="1"/>
          <p:nvPr/>
        </p:nvSpPr>
        <p:spPr>
          <a:xfrm>
            <a:off x="8486800" y="5934213"/>
            <a:ext cx="1082348" cy="646331"/>
          </a:xfrm>
          <a:prstGeom prst="rect">
            <a:avLst/>
          </a:prstGeom>
          <a:noFill/>
        </p:spPr>
        <p:txBody>
          <a:bodyPr wrap="none" rtlCol="0">
            <a:spAutoFit/>
          </a:bodyPr>
          <a:lstStyle/>
          <a:p>
            <a:pPr algn="ctr"/>
            <a:r>
              <a:rPr lang="sv-SE" dirty="0">
                <a:solidFill>
                  <a:schemeClr val="bg1"/>
                </a:solidFill>
              </a:rPr>
              <a:t>KLASSA</a:t>
            </a:r>
            <a:br>
              <a:rPr lang="sv-SE" dirty="0">
                <a:solidFill>
                  <a:schemeClr val="bg1"/>
                </a:solidFill>
              </a:rPr>
            </a:br>
            <a:r>
              <a:rPr lang="sv-SE" dirty="0">
                <a:solidFill>
                  <a:schemeClr val="bg1"/>
                </a:solidFill>
              </a:rPr>
              <a:t>källkod</a:t>
            </a:r>
          </a:p>
        </p:txBody>
      </p:sp>
      <p:pic>
        <p:nvPicPr>
          <p:cNvPr id="1028" name="Picture 4">
            <a:extLst>
              <a:ext uri="{FF2B5EF4-FFF2-40B4-BE49-F238E27FC236}">
                <a16:creationId xmlns:a16="http://schemas.microsoft.com/office/drawing/2014/main" id="{798D48E1-C2FD-6CA1-8F72-4E88467CE9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7749" y="2438763"/>
            <a:ext cx="870900" cy="8709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ruta 11">
            <a:extLst>
              <a:ext uri="{FF2B5EF4-FFF2-40B4-BE49-F238E27FC236}">
                <a16:creationId xmlns:a16="http://schemas.microsoft.com/office/drawing/2014/main" id="{EA0C94E4-C8B3-7BEC-6A15-C055F6ACB18E}"/>
              </a:ext>
            </a:extLst>
          </p:cNvPr>
          <p:cNvSpPr txBox="1"/>
          <p:nvPr/>
        </p:nvSpPr>
        <p:spPr>
          <a:xfrm>
            <a:off x="8486800" y="3309663"/>
            <a:ext cx="1082348" cy="923330"/>
          </a:xfrm>
          <a:prstGeom prst="rect">
            <a:avLst/>
          </a:prstGeom>
          <a:noFill/>
        </p:spPr>
        <p:txBody>
          <a:bodyPr wrap="none" rtlCol="0">
            <a:spAutoFit/>
          </a:bodyPr>
          <a:lstStyle/>
          <a:p>
            <a:pPr algn="ctr"/>
            <a:r>
              <a:rPr lang="sv-SE" dirty="0">
                <a:solidFill>
                  <a:schemeClr val="bg1"/>
                </a:solidFill>
              </a:rPr>
              <a:t>KLASSA</a:t>
            </a:r>
            <a:br>
              <a:rPr lang="sv-SE" dirty="0">
                <a:solidFill>
                  <a:schemeClr val="bg1"/>
                </a:solidFill>
              </a:rPr>
            </a:br>
            <a:r>
              <a:rPr lang="sv-SE" dirty="0">
                <a:solidFill>
                  <a:schemeClr val="bg1"/>
                </a:solidFill>
              </a:rPr>
              <a:t>kontroll-</a:t>
            </a:r>
            <a:br>
              <a:rPr lang="sv-SE" dirty="0">
                <a:solidFill>
                  <a:schemeClr val="bg1"/>
                </a:solidFill>
              </a:rPr>
            </a:br>
            <a:r>
              <a:rPr lang="sv-SE" dirty="0">
                <a:solidFill>
                  <a:schemeClr val="bg1"/>
                </a:solidFill>
              </a:rPr>
              <a:t>katalog</a:t>
            </a:r>
          </a:p>
        </p:txBody>
      </p:sp>
      <p:sp>
        <p:nvSpPr>
          <p:cNvPr id="13" name="Pil: höger 12">
            <a:extLst>
              <a:ext uri="{FF2B5EF4-FFF2-40B4-BE49-F238E27FC236}">
                <a16:creationId xmlns:a16="http://schemas.microsoft.com/office/drawing/2014/main" id="{AB53D7A6-94BA-E6DF-0E33-3F00425B2A5D}"/>
              </a:ext>
            </a:extLst>
          </p:cNvPr>
          <p:cNvSpPr/>
          <p:nvPr/>
        </p:nvSpPr>
        <p:spPr>
          <a:xfrm rot="10800000">
            <a:off x="7797814" y="5694826"/>
            <a:ext cx="41529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24" name="Grupp 23">
            <a:extLst>
              <a:ext uri="{FF2B5EF4-FFF2-40B4-BE49-F238E27FC236}">
                <a16:creationId xmlns:a16="http://schemas.microsoft.com/office/drawing/2014/main" id="{FEB8E1F4-C96F-8D15-0D11-485B243EF639}"/>
              </a:ext>
            </a:extLst>
          </p:cNvPr>
          <p:cNvGrpSpPr/>
          <p:nvPr/>
        </p:nvGrpSpPr>
        <p:grpSpPr>
          <a:xfrm>
            <a:off x="6494383" y="5026273"/>
            <a:ext cx="1353256" cy="1646604"/>
            <a:chOff x="6494383" y="5026273"/>
            <a:chExt cx="1353256" cy="1646604"/>
          </a:xfrm>
        </p:grpSpPr>
        <p:grpSp>
          <p:nvGrpSpPr>
            <p:cNvPr id="17" name="Grupp 16">
              <a:extLst>
                <a:ext uri="{FF2B5EF4-FFF2-40B4-BE49-F238E27FC236}">
                  <a16:creationId xmlns:a16="http://schemas.microsoft.com/office/drawing/2014/main" id="{97B01A79-F5F0-A7A8-D04C-384988494CE7}"/>
                </a:ext>
              </a:extLst>
            </p:cNvPr>
            <p:cNvGrpSpPr/>
            <p:nvPr/>
          </p:nvGrpSpPr>
          <p:grpSpPr>
            <a:xfrm>
              <a:off x="6761086" y="5026273"/>
              <a:ext cx="721659" cy="1031011"/>
              <a:chOff x="8820351" y="3941276"/>
              <a:chExt cx="721659" cy="1031011"/>
            </a:xfrm>
          </p:grpSpPr>
          <p:pic>
            <p:nvPicPr>
              <p:cNvPr id="1030" name="Picture 6">
                <a:extLst>
                  <a:ext uri="{FF2B5EF4-FFF2-40B4-BE49-F238E27FC236}">
                    <a16:creationId xmlns:a16="http://schemas.microsoft.com/office/drawing/2014/main" id="{63A46DD4-865E-D840-AF88-3AA05DEBC5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0351" y="3941276"/>
                <a:ext cx="701809" cy="7018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AEC1B412-7C67-89D5-BFD7-BA9E40AC0D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40201" y="4270478"/>
                <a:ext cx="701809" cy="701809"/>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ruta 14">
              <a:extLst>
                <a:ext uri="{FF2B5EF4-FFF2-40B4-BE49-F238E27FC236}">
                  <a16:creationId xmlns:a16="http://schemas.microsoft.com/office/drawing/2014/main" id="{474D6061-391E-519E-8F2B-ADDFAC5B16E2}"/>
                </a:ext>
              </a:extLst>
            </p:cNvPr>
            <p:cNvSpPr txBox="1"/>
            <p:nvPr/>
          </p:nvSpPr>
          <p:spPr>
            <a:xfrm>
              <a:off x="6494383" y="5934213"/>
              <a:ext cx="1353256" cy="738664"/>
            </a:xfrm>
            <a:prstGeom prst="rect">
              <a:avLst/>
            </a:prstGeom>
            <a:noFill/>
          </p:spPr>
          <p:txBody>
            <a:bodyPr wrap="none" rtlCol="0">
              <a:spAutoFit/>
            </a:bodyPr>
            <a:lstStyle/>
            <a:p>
              <a:r>
                <a:rPr lang="sv-SE" dirty="0">
                  <a:solidFill>
                    <a:schemeClr val="bg1"/>
                  </a:solidFill>
                </a:rPr>
                <a:t>Byggblock</a:t>
              </a:r>
            </a:p>
            <a:p>
              <a:r>
                <a:rPr lang="sv-SE" sz="1200" dirty="0">
                  <a:solidFill>
                    <a:schemeClr val="bg1"/>
                  </a:solidFill>
                </a:rPr>
                <a:t>- </a:t>
              </a:r>
              <a:r>
                <a:rPr lang="sv-SE" sz="1200" dirty="0" err="1">
                  <a:solidFill>
                    <a:schemeClr val="bg1"/>
                  </a:solidFill>
                </a:rPr>
                <a:t>Open</a:t>
              </a:r>
              <a:r>
                <a:rPr lang="sv-SE" sz="1200" dirty="0">
                  <a:solidFill>
                    <a:schemeClr val="bg1"/>
                  </a:solidFill>
                </a:rPr>
                <a:t> </a:t>
              </a:r>
              <a:r>
                <a:rPr lang="sv-SE" sz="1200" dirty="0" err="1">
                  <a:solidFill>
                    <a:schemeClr val="bg1"/>
                  </a:solidFill>
                </a:rPr>
                <a:t>Hierarchy</a:t>
              </a:r>
              <a:br>
                <a:rPr lang="sv-SE" sz="1200" dirty="0">
                  <a:solidFill>
                    <a:schemeClr val="bg1"/>
                  </a:solidFill>
                </a:rPr>
              </a:br>
              <a:r>
                <a:rPr lang="sv-SE" sz="1200" dirty="0">
                  <a:solidFill>
                    <a:schemeClr val="bg1"/>
                  </a:solidFill>
                </a:rPr>
                <a:t>- </a:t>
              </a:r>
              <a:r>
                <a:rPr lang="sv-SE" sz="1200" dirty="0" err="1">
                  <a:solidFill>
                    <a:schemeClr val="bg1"/>
                  </a:solidFill>
                </a:rPr>
                <a:t>Eclipse</a:t>
              </a:r>
              <a:endParaRPr lang="sv-SE" sz="1200" dirty="0">
                <a:solidFill>
                  <a:schemeClr val="bg1"/>
                </a:solidFill>
              </a:endParaRPr>
            </a:p>
          </p:txBody>
        </p:sp>
      </p:grpSp>
      <p:sp>
        <p:nvSpPr>
          <p:cNvPr id="16" name="Pil: höger 15">
            <a:extLst>
              <a:ext uri="{FF2B5EF4-FFF2-40B4-BE49-F238E27FC236}">
                <a16:creationId xmlns:a16="http://schemas.microsoft.com/office/drawing/2014/main" id="{FB4C3F00-A6A6-EB2A-802C-4751A68C84B0}"/>
              </a:ext>
            </a:extLst>
          </p:cNvPr>
          <p:cNvSpPr/>
          <p:nvPr/>
        </p:nvSpPr>
        <p:spPr>
          <a:xfrm rot="10800000">
            <a:off x="6028874" y="5694826"/>
            <a:ext cx="41529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23" name="Grupp 22">
            <a:extLst>
              <a:ext uri="{FF2B5EF4-FFF2-40B4-BE49-F238E27FC236}">
                <a16:creationId xmlns:a16="http://schemas.microsoft.com/office/drawing/2014/main" id="{867C49A0-0F4F-AEC5-06F2-37D797FB1442}"/>
              </a:ext>
            </a:extLst>
          </p:cNvPr>
          <p:cNvGrpSpPr/>
          <p:nvPr/>
        </p:nvGrpSpPr>
        <p:grpSpPr>
          <a:xfrm>
            <a:off x="4609151" y="5107706"/>
            <a:ext cx="1274708" cy="1195839"/>
            <a:chOff x="4829072" y="5107706"/>
            <a:chExt cx="1274708" cy="1195839"/>
          </a:xfrm>
        </p:grpSpPr>
        <p:pic>
          <p:nvPicPr>
            <p:cNvPr id="1032" name="Picture 8">
              <a:extLst>
                <a:ext uri="{FF2B5EF4-FFF2-40B4-BE49-F238E27FC236}">
                  <a16:creationId xmlns:a16="http://schemas.microsoft.com/office/drawing/2014/main" id="{198C0AFA-194D-37AE-A5F7-DCD824E402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0776" y="5107706"/>
              <a:ext cx="868145" cy="868145"/>
            </a:xfrm>
            <a:prstGeom prst="rect">
              <a:avLst/>
            </a:prstGeom>
            <a:noFill/>
            <a:extLst>
              <a:ext uri="{909E8E84-426E-40DD-AFC4-6F175D3DCCD1}">
                <a14:hiddenFill xmlns:a14="http://schemas.microsoft.com/office/drawing/2010/main">
                  <a:solidFill>
                    <a:srgbClr val="FFFFFF"/>
                  </a:solidFill>
                </a14:hiddenFill>
              </a:ext>
            </a:extLst>
          </p:spPr>
        </p:pic>
        <p:sp>
          <p:nvSpPr>
            <p:cNvPr id="18" name="textruta 17">
              <a:extLst>
                <a:ext uri="{FF2B5EF4-FFF2-40B4-BE49-F238E27FC236}">
                  <a16:creationId xmlns:a16="http://schemas.microsoft.com/office/drawing/2014/main" id="{0FE72F4F-AF21-96E3-2212-55B35CE88871}"/>
                </a:ext>
              </a:extLst>
            </p:cNvPr>
            <p:cNvSpPr txBox="1"/>
            <p:nvPr/>
          </p:nvSpPr>
          <p:spPr>
            <a:xfrm>
              <a:off x="4829072" y="5934213"/>
              <a:ext cx="1274708" cy="369332"/>
            </a:xfrm>
            <a:prstGeom prst="rect">
              <a:avLst/>
            </a:prstGeom>
            <a:noFill/>
          </p:spPr>
          <p:txBody>
            <a:bodyPr wrap="none" rtlCol="0">
              <a:spAutoFit/>
            </a:bodyPr>
            <a:lstStyle/>
            <a:p>
              <a:pPr algn="ctr"/>
              <a:r>
                <a:rPr lang="sv-SE" dirty="0" err="1">
                  <a:solidFill>
                    <a:schemeClr val="bg1"/>
                  </a:solidFill>
                </a:rPr>
                <a:t>klassa.war</a:t>
              </a:r>
              <a:endParaRPr lang="sv-SE" dirty="0">
                <a:solidFill>
                  <a:schemeClr val="bg1"/>
                </a:solidFill>
              </a:endParaRPr>
            </a:p>
          </p:txBody>
        </p:sp>
      </p:grpSp>
      <p:sp>
        <p:nvSpPr>
          <p:cNvPr id="19" name="textruta 18">
            <a:extLst>
              <a:ext uri="{FF2B5EF4-FFF2-40B4-BE49-F238E27FC236}">
                <a16:creationId xmlns:a16="http://schemas.microsoft.com/office/drawing/2014/main" id="{26CFFDFB-B9AF-EBE1-0B06-E2BFD7BAA781}"/>
              </a:ext>
            </a:extLst>
          </p:cNvPr>
          <p:cNvSpPr txBox="1"/>
          <p:nvPr/>
        </p:nvSpPr>
        <p:spPr>
          <a:xfrm>
            <a:off x="573532" y="5626436"/>
            <a:ext cx="1082348" cy="307777"/>
          </a:xfrm>
          <a:prstGeom prst="rect">
            <a:avLst/>
          </a:prstGeom>
          <a:noFill/>
        </p:spPr>
        <p:txBody>
          <a:bodyPr wrap="none" rtlCol="0">
            <a:spAutoFit/>
          </a:bodyPr>
          <a:lstStyle/>
          <a:p>
            <a:r>
              <a:rPr lang="sv-SE" sz="1400" dirty="0">
                <a:solidFill>
                  <a:schemeClr val="bg1"/>
                </a:solidFill>
              </a:rPr>
              <a:t>Java/JDBC</a:t>
            </a:r>
          </a:p>
        </p:txBody>
      </p:sp>
      <p:sp>
        <p:nvSpPr>
          <p:cNvPr id="20" name="textruta 19">
            <a:extLst>
              <a:ext uri="{FF2B5EF4-FFF2-40B4-BE49-F238E27FC236}">
                <a16:creationId xmlns:a16="http://schemas.microsoft.com/office/drawing/2014/main" id="{6BC3E6E2-722C-BD4F-186F-EAE740E7A167}"/>
              </a:ext>
            </a:extLst>
          </p:cNvPr>
          <p:cNvSpPr txBox="1"/>
          <p:nvPr/>
        </p:nvSpPr>
        <p:spPr>
          <a:xfrm>
            <a:off x="734153" y="6014823"/>
            <a:ext cx="761106" cy="307777"/>
          </a:xfrm>
          <a:prstGeom prst="rect">
            <a:avLst/>
          </a:prstGeom>
          <a:noFill/>
        </p:spPr>
        <p:txBody>
          <a:bodyPr wrap="none" rtlCol="0">
            <a:spAutoFit/>
          </a:bodyPr>
          <a:lstStyle/>
          <a:p>
            <a:r>
              <a:rPr lang="sv-SE" sz="1400" dirty="0" err="1">
                <a:solidFill>
                  <a:schemeClr val="bg1"/>
                </a:solidFill>
              </a:rPr>
              <a:t>Tomcat</a:t>
            </a:r>
            <a:endParaRPr lang="sv-SE" sz="1400" dirty="0">
              <a:solidFill>
                <a:schemeClr val="bg1"/>
              </a:solidFill>
            </a:endParaRPr>
          </a:p>
        </p:txBody>
      </p:sp>
      <p:sp>
        <p:nvSpPr>
          <p:cNvPr id="21" name="textruta 20">
            <a:extLst>
              <a:ext uri="{FF2B5EF4-FFF2-40B4-BE49-F238E27FC236}">
                <a16:creationId xmlns:a16="http://schemas.microsoft.com/office/drawing/2014/main" id="{3C2B5811-3DEB-AEB7-6AA4-74065BB7DAC9}"/>
              </a:ext>
            </a:extLst>
          </p:cNvPr>
          <p:cNvSpPr txBox="1"/>
          <p:nvPr/>
        </p:nvSpPr>
        <p:spPr>
          <a:xfrm>
            <a:off x="2710102" y="5658928"/>
            <a:ext cx="931665" cy="307777"/>
          </a:xfrm>
          <a:prstGeom prst="rect">
            <a:avLst/>
          </a:prstGeom>
          <a:noFill/>
        </p:spPr>
        <p:txBody>
          <a:bodyPr wrap="none" rtlCol="0">
            <a:spAutoFit/>
          </a:bodyPr>
          <a:lstStyle/>
          <a:p>
            <a:r>
              <a:rPr lang="sv-SE" sz="1400" dirty="0">
                <a:solidFill>
                  <a:schemeClr val="bg1"/>
                </a:solidFill>
              </a:rPr>
              <a:t>Maria DB</a:t>
            </a:r>
          </a:p>
        </p:txBody>
      </p:sp>
      <p:sp>
        <p:nvSpPr>
          <p:cNvPr id="22" name="textruta 21">
            <a:extLst>
              <a:ext uri="{FF2B5EF4-FFF2-40B4-BE49-F238E27FC236}">
                <a16:creationId xmlns:a16="http://schemas.microsoft.com/office/drawing/2014/main" id="{9BDDB42D-E1D7-3EFA-3D8A-989453034F02}"/>
              </a:ext>
            </a:extLst>
          </p:cNvPr>
          <p:cNvSpPr txBox="1"/>
          <p:nvPr/>
        </p:nvSpPr>
        <p:spPr>
          <a:xfrm>
            <a:off x="2870723" y="6001015"/>
            <a:ext cx="612668" cy="307777"/>
          </a:xfrm>
          <a:prstGeom prst="rect">
            <a:avLst/>
          </a:prstGeom>
          <a:noFill/>
        </p:spPr>
        <p:txBody>
          <a:bodyPr wrap="none" rtlCol="0">
            <a:spAutoFit/>
          </a:bodyPr>
          <a:lstStyle/>
          <a:p>
            <a:r>
              <a:rPr lang="sv-SE" sz="1400" dirty="0">
                <a:solidFill>
                  <a:schemeClr val="bg1"/>
                </a:solidFill>
              </a:rPr>
              <a:t>Linux</a:t>
            </a:r>
          </a:p>
        </p:txBody>
      </p:sp>
      <p:sp>
        <p:nvSpPr>
          <p:cNvPr id="25" name="Pil: höger 24">
            <a:extLst>
              <a:ext uri="{FF2B5EF4-FFF2-40B4-BE49-F238E27FC236}">
                <a16:creationId xmlns:a16="http://schemas.microsoft.com/office/drawing/2014/main" id="{77854D71-9AF9-38AA-B820-2633FD9DBEBC}"/>
              </a:ext>
            </a:extLst>
          </p:cNvPr>
          <p:cNvSpPr/>
          <p:nvPr/>
        </p:nvSpPr>
        <p:spPr>
          <a:xfrm rot="10800000">
            <a:off x="3964891" y="3020146"/>
            <a:ext cx="4248213"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6" name="textruta 25">
            <a:extLst>
              <a:ext uri="{FF2B5EF4-FFF2-40B4-BE49-F238E27FC236}">
                <a16:creationId xmlns:a16="http://schemas.microsoft.com/office/drawing/2014/main" id="{6747E345-543B-B507-0937-796A0CA071D7}"/>
              </a:ext>
            </a:extLst>
          </p:cNvPr>
          <p:cNvSpPr txBox="1"/>
          <p:nvPr/>
        </p:nvSpPr>
        <p:spPr>
          <a:xfrm>
            <a:off x="9813294" y="2397335"/>
            <a:ext cx="1582484" cy="923330"/>
          </a:xfrm>
          <a:prstGeom prst="rect">
            <a:avLst/>
          </a:prstGeom>
          <a:noFill/>
        </p:spPr>
        <p:txBody>
          <a:bodyPr wrap="none" rtlCol="0">
            <a:spAutoFit/>
          </a:bodyPr>
          <a:lstStyle/>
          <a:p>
            <a:r>
              <a:rPr lang="sv-SE" dirty="0">
                <a:solidFill>
                  <a:schemeClr val="bg1"/>
                </a:solidFill>
              </a:rPr>
              <a:t>Kräver licens:</a:t>
            </a:r>
          </a:p>
          <a:p>
            <a:r>
              <a:rPr lang="sv-SE" dirty="0">
                <a:solidFill>
                  <a:schemeClr val="bg1"/>
                </a:solidFill>
              </a:rPr>
              <a:t>- ISO 27001</a:t>
            </a:r>
            <a:br>
              <a:rPr lang="sv-SE" dirty="0">
                <a:solidFill>
                  <a:schemeClr val="bg1"/>
                </a:solidFill>
              </a:rPr>
            </a:br>
            <a:r>
              <a:rPr lang="sv-SE" dirty="0">
                <a:solidFill>
                  <a:schemeClr val="bg1"/>
                </a:solidFill>
              </a:rPr>
              <a:t>- ISO 27002</a:t>
            </a:r>
          </a:p>
        </p:txBody>
      </p:sp>
      <p:sp>
        <p:nvSpPr>
          <p:cNvPr id="27" name="textruta 26">
            <a:extLst>
              <a:ext uri="{FF2B5EF4-FFF2-40B4-BE49-F238E27FC236}">
                <a16:creationId xmlns:a16="http://schemas.microsoft.com/office/drawing/2014/main" id="{13EB0B5F-F6BE-4016-10BE-9CBFAFF10E13}"/>
              </a:ext>
            </a:extLst>
          </p:cNvPr>
          <p:cNvSpPr txBox="1"/>
          <p:nvPr/>
        </p:nvSpPr>
        <p:spPr>
          <a:xfrm>
            <a:off x="5389108" y="3052470"/>
            <a:ext cx="1556836" cy="369332"/>
          </a:xfrm>
          <a:prstGeom prst="rect">
            <a:avLst/>
          </a:prstGeom>
          <a:noFill/>
        </p:spPr>
        <p:txBody>
          <a:bodyPr wrap="none" rtlCol="0">
            <a:spAutoFit/>
          </a:bodyPr>
          <a:lstStyle/>
          <a:p>
            <a:r>
              <a:rPr lang="sv-SE" dirty="0">
                <a:solidFill>
                  <a:schemeClr val="bg1"/>
                </a:solidFill>
              </a:rPr>
              <a:t>Abonnemang</a:t>
            </a:r>
          </a:p>
        </p:txBody>
      </p:sp>
    </p:spTree>
    <p:extLst>
      <p:ext uri="{BB962C8B-B14F-4D97-AF65-F5344CB8AC3E}">
        <p14:creationId xmlns:p14="http://schemas.microsoft.com/office/powerpoint/2010/main" val="12014408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2119FC6-5EA0-CF5C-1615-B910C3D9628F}"/>
              </a:ext>
            </a:extLst>
          </p:cNvPr>
          <p:cNvSpPr>
            <a:spLocks noGrp="1"/>
          </p:cNvSpPr>
          <p:nvPr>
            <p:ph type="title"/>
          </p:nvPr>
        </p:nvSpPr>
        <p:spPr/>
        <p:txBody>
          <a:bodyPr/>
          <a:lstStyle/>
          <a:p>
            <a:r>
              <a:rPr lang="sv-SE" dirty="0"/>
              <a:t>KLASSA on-</a:t>
            </a:r>
            <a:r>
              <a:rPr lang="sv-SE" dirty="0" err="1"/>
              <a:t>prem</a:t>
            </a:r>
            <a:r>
              <a:rPr lang="sv-SE" dirty="0"/>
              <a:t> - Villkor</a:t>
            </a:r>
          </a:p>
        </p:txBody>
      </p:sp>
      <p:sp>
        <p:nvSpPr>
          <p:cNvPr id="28" name="Platshållare för innehåll 27">
            <a:extLst>
              <a:ext uri="{FF2B5EF4-FFF2-40B4-BE49-F238E27FC236}">
                <a16:creationId xmlns:a16="http://schemas.microsoft.com/office/drawing/2014/main" id="{92C92503-7E6B-C183-E66A-9E29732863B9}"/>
              </a:ext>
            </a:extLst>
          </p:cNvPr>
          <p:cNvSpPr>
            <a:spLocks noGrp="1"/>
          </p:cNvSpPr>
          <p:nvPr>
            <p:ph idx="1"/>
          </p:nvPr>
        </p:nvSpPr>
        <p:spPr/>
        <p:txBody>
          <a:bodyPr/>
          <a:lstStyle/>
          <a:p>
            <a:r>
              <a:rPr lang="sv-SE" dirty="0"/>
              <a:t>Öppen källkod enligt </a:t>
            </a:r>
            <a:r>
              <a:rPr lang="sv-SE" b="0" i="0" dirty="0">
                <a:effectLst/>
                <a:latin typeface="Arial" panose="020B0604020202020204" pitchFamily="34" charset="0"/>
              </a:rPr>
              <a:t>GNU-AGPL 3</a:t>
            </a:r>
          </a:p>
          <a:p>
            <a:pPr lvl="1"/>
            <a:r>
              <a:rPr lang="sv-SE" dirty="0"/>
              <a:t>användare kan använda, modifiera och </a:t>
            </a:r>
            <a:r>
              <a:rPr lang="sv-SE" dirty="0" err="1"/>
              <a:t>återdistribuera</a:t>
            </a:r>
            <a:r>
              <a:rPr lang="sv-SE" dirty="0"/>
              <a:t> mjukvaran fritt utan restriktioner men licensvillkoren medföljer den vidareutvecklade eller </a:t>
            </a:r>
            <a:r>
              <a:rPr lang="sv-SE" dirty="0" err="1"/>
              <a:t>återdistribuerade</a:t>
            </a:r>
            <a:r>
              <a:rPr lang="sv-SE" dirty="0"/>
              <a:t> versionen av mjukvaran</a:t>
            </a:r>
          </a:p>
          <a:p>
            <a:r>
              <a:rPr lang="sv-SE" dirty="0"/>
              <a:t>Licens med specifika avtalsvillkoren för tillgång till kravkatalogen</a:t>
            </a:r>
          </a:p>
          <a:p>
            <a:pPr lvl="1"/>
            <a:r>
              <a:rPr lang="sv-SE" dirty="0"/>
              <a:t>årligt abonnemang på kontroll- och kravkatalogerna</a:t>
            </a:r>
          </a:p>
          <a:p>
            <a:pPr lvl="1"/>
            <a:r>
              <a:rPr lang="sv-SE" dirty="0"/>
              <a:t>kravkatalogerna förutsätter att organisationen har nyttjanderätt av ISO 27001 och ISO 27002</a:t>
            </a:r>
          </a:p>
        </p:txBody>
      </p:sp>
    </p:spTree>
    <p:extLst>
      <p:ext uri="{BB962C8B-B14F-4D97-AF65-F5344CB8AC3E}">
        <p14:creationId xmlns:p14="http://schemas.microsoft.com/office/powerpoint/2010/main" val="2341083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BB8987-D967-837B-9D4E-1C3EC50202CA}"/>
              </a:ext>
            </a:extLst>
          </p:cNvPr>
          <p:cNvSpPr>
            <a:spLocks noGrp="1"/>
          </p:cNvSpPr>
          <p:nvPr>
            <p:ph type="title"/>
          </p:nvPr>
        </p:nvSpPr>
        <p:spPr>
          <a:xfrm>
            <a:off x="664233" y="975186"/>
            <a:ext cx="10215970" cy="1112405"/>
          </a:xfrm>
        </p:spPr>
        <p:txBody>
          <a:bodyPr/>
          <a:lstStyle/>
          <a:p>
            <a:r>
              <a:rPr lang="sv-SE" dirty="0"/>
              <a:t>Uppdaterad standard ISO 27002:2022</a:t>
            </a:r>
          </a:p>
        </p:txBody>
      </p:sp>
      <p:sp>
        <p:nvSpPr>
          <p:cNvPr id="3" name="Platshållare för innehåll 2">
            <a:extLst>
              <a:ext uri="{FF2B5EF4-FFF2-40B4-BE49-F238E27FC236}">
                <a16:creationId xmlns:a16="http://schemas.microsoft.com/office/drawing/2014/main" id="{74A48DD4-FA50-87F1-489F-27DE220E5BFB}"/>
              </a:ext>
            </a:extLst>
          </p:cNvPr>
          <p:cNvSpPr>
            <a:spLocks noGrp="1"/>
          </p:cNvSpPr>
          <p:nvPr>
            <p:ph idx="1"/>
          </p:nvPr>
        </p:nvSpPr>
        <p:spPr>
          <a:xfrm>
            <a:off x="664232" y="2495203"/>
            <a:ext cx="10787033" cy="3738598"/>
          </a:xfrm>
        </p:spPr>
        <p:txBody>
          <a:bodyPr/>
          <a:lstStyle/>
          <a:p>
            <a:r>
              <a:rPr lang="sv-SE" dirty="0"/>
              <a:t>Kontroll- och kravkatalogen i KLASSA bygger på kraven i SS-ISO/IEC 27001 och på SS-ISO/IEC 27002</a:t>
            </a:r>
          </a:p>
          <a:p>
            <a:r>
              <a:rPr lang="sv-SE" dirty="0"/>
              <a:t>Omfattande omarbetning av standarden har resulterat i ISO/IEC 27002:2022</a:t>
            </a:r>
          </a:p>
          <a:p>
            <a:pPr lvl="1"/>
            <a:r>
              <a:rPr lang="sv-SE" dirty="0"/>
              <a:t>Ny struktur med betydligt färre kapitel jämfört med den gamla standarden</a:t>
            </a:r>
          </a:p>
          <a:p>
            <a:r>
              <a:rPr lang="sv-SE" dirty="0"/>
              <a:t>Ny kontroll- och kravkatalog kommer att tas fram för att anpassas till detta</a:t>
            </a:r>
          </a:p>
          <a:p>
            <a:pPr lvl="1"/>
            <a:r>
              <a:rPr lang="sv-SE" dirty="0"/>
              <a:t>Den gamla krav- och kontrollkatalogen kommer fortsatt att vara valbar!</a:t>
            </a:r>
          </a:p>
          <a:p>
            <a:r>
              <a:rPr lang="sv-SE" dirty="0"/>
              <a:t>Arbetet sker med stöd av expertgrupp</a:t>
            </a:r>
          </a:p>
        </p:txBody>
      </p:sp>
    </p:spTree>
    <p:extLst>
      <p:ext uri="{BB962C8B-B14F-4D97-AF65-F5344CB8AC3E}">
        <p14:creationId xmlns:p14="http://schemas.microsoft.com/office/powerpoint/2010/main" val="6349613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FBF12DFA-E1B3-C8E2-2FE5-09FB09FC2358}"/>
              </a:ext>
            </a:extLst>
          </p:cNvPr>
          <p:cNvSpPr>
            <a:spLocks noGrp="1"/>
          </p:cNvSpPr>
          <p:nvPr>
            <p:ph type="title"/>
          </p:nvPr>
        </p:nvSpPr>
        <p:spPr/>
        <p:txBody>
          <a:bodyPr/>
          <a:lstStyle/>
          <a:p>
            <a:r>
              <a:rPr lang="sv-SE" sz="5400" dirty="0"/>
              <a:t>KLASSA riskhanteringsmodul</a:t>
            </a:r>
            <a:endParaRPr lang="sv-SE" dirty="0"/>
          </a:p>
        </p:txBody>
      </p:sp>
      <p:sp>
        <p:nvSpPr>
          <p:cNvPr id="5" name="Platshållare för text 4">
            <a:extLst>
              <a:ext uri="{FF2B5EF4-FFF2-40B4-BE49-F238E27FC236}">
                <a16:creationId xmlns:a16="http://schemas.microsoft.com/office/drawing/2014/main" id="{11DB7905-CDBE-78C7-EE28-3A08DFEB6159}"/>
              </a:ext>
            </a:extLst>
          </p:cNvPr>
          <p:cNvSpPr>
            <a:spLocks noGrp="1"/>
          </p:cNvSpPr>
          <p:nvPr>
            <p:ph type="body" idx="1"/>
          </p:nvPr>
        </p:nvSpPr>
        <p:spPr/>
        <p:txBody>
          <a:bodyPr/>
          <a:lstStyle/>
          <a:p>
            <a:r>
              <a:rPr lang="sv-SE" dirty="0"/>
              <a:t>Jonas Nilsson</a:t>
            </a:r>
          </a:p>
        </p:txBody>
      </p:sp>
    </p:spTree>
    <p:extLst>
      <p:ext uri="{BB962C8B-B14F-4D97-AF65-F5344CB8AC3E}">
        <p14:creationId xmlns:p14="http://schemas.microsoft.com/office/powerpoint/2010/main" val="1191295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FBF12DFA-E1B3-C8E2-2FE5-09FB09FC2358}"/>
              </a:ext>
            </a:extLst>
          </p:cNvPr>
          <p:cNvSpPr>
            <a:spLocks noGrp="1"/>
          </p:cNvSpPr>
          <p:nvPr>
            <p:ph type="title"/>
          </p:nvPr>
        </p:nvSpPr>
        <p:spPr/>
        <p:txBody>
          <a:bodyPr/>
          <a:lstStyle/>
          <a:p>
            <a:r>
              <a:rPr lang="sv-SE" dirty="0"/>
              <a:t>Inledning</a:t>
            </a:r>
          </a:p>
        </p:txBody>
      </p:sp>
      <p:sp>
        <p:nvSpPr>
          <p:cNvPr id="5" name="Platshållare för text 4">
            <a:extLst>
              <a:ext uri="{FF2B5EF4-FFF2-40B4-BE49-F238E27FC236}">
                <a16:creationId xmlns:a16="http://schemas.microsoft.com/office/drawing/2014/main" id="{11DB7905-CDBE-78C7-EE28-3A08DFEB6159}"/>
              </a:ext>
            </a:extLst>
          </p:cNvPr>
          <p:cNvSpPr>
            <a:spLocks noGrp="1"/>
          </p:cNvSpPr>
          <p:nvPr>
            <p:ph type="body" idx="1"/>
          </p:nvPr>
        </p:nvSpPr>
        <p:spPr/>
        <p:txBody>
          <a:bodyPr/>
          <a:lstStyle/>
          <a:p>
            <a:r>
              <a:rPr lang="sv-SE" dirty="0"/>
              <a:t>Jonas Nilsson</a:t>
            </a:r>
          </a:p>
        </p:txBody>
      </p:sp>
    </p:spTree>
    <p:extLst>
      <p:ext uri="{BB962C8B-B14F-4D97-AF65-F5344CB8AC3E}">
        <p14:creationId xmlns:p14="http://schemas.microsoft.com/office/powerpoint/2010/main" val="37176310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KLASSA</a:t>
            </a:r>
            <a:r>
              <a:rPr lang="sv-SE" sz="3200" dirty="0"/>
              <a:t> - </a:t>
            </a:r>
            <a:r>
              <a:rPr lang="sv-SE" sz="3600" dirty="0"/>
              <a:t>Riskhantering</a:t>
            </a:r>
            <a:endParaRPr lang="sv-SE" sz="3200" dirty="0"/>
          </a:p>
        </p:txBody>
      </p:sp>
      <p:sp>
        <p:nvSpPr>
          <p:cNvPr id="11" name="Sexhörning 23"/>
          <p:cNvSpPr/>
          <p:nvPr/>
        </p:nvSpPr>
        <p:spPr>
          <a:xfrm>
            <a:off x="2920038" y="4928226"/>
            <a:ext cx="1824203" cy="527628"/>
          </a:xfrm>
          <a:custGeom>
            <a:avLst/>
            <a:gdLst>
              <a:gd name="connsiteX0" fmla="*/ 0 w 1368152"/>
              <a:gd name="connsiteY0" fmla="*/ 310880 h 621759"/>
              <a:gd name="connsiteX1" fmla="*/ 97249 w 1368152"/>
              <a:gd name="connsiteY1" fmla="*/ 0 h 621759"/>
              <a:gd name="connsiteX2" fmla="*/ 1270903 w 1368152"/>
              <a:gd name="connsiteY2" fmla="*/ 0 h 621759"/>
              <a:gd name="connsiteX3" fmla="*/ 1368152 w 1368152"/>
              <a:gd name="connsiteY3" fmla="*/ 310880 h 621759"/>
              <a:gd name="connsiteX4" fmla="*/ 1270903 w 1368152"/>
              <a:gd name="connsiteY4" fmla="*/ 621759 h 621759"/>
              <a:gd name="connsiteX5" fmla="*/ 97249 w 1368152"/>
              <a:gd name="connsiteY5" fmla="*/ 621759 h 621759"/>
              <a:gd name="connsiteX6" fmla="*/ 0 w 1368152"/>
              <a:gd name="connsiteY6" fmla="*/ 310880 h 621759"/>
              <a:gd name="connsiteX0" fmla="*/ 0 w 1368152"/>
              <a:gd name="connsiteY0" fmla="*/ 319593 h 630472"/>
              <a:gd name="connsiteX1" fmla="*/ 97249 w 1368152"/>
              <a:gd name="connsiteY1" fmla="*/ 8713 h 630472"/>
              <a:gd name="connsiteX2" fmla="*/ 684056 w 1368152"/>
              <a:gd name="connsiteY2" fmla="*/ 0 h 630472"/>
              <a:gd name="connsiteX3" fmla="*/ 1270903 w 1368152"/>
              <a:gd name="connsiteY3" fmla="*/ 8713 h 630472"/>
              <a:gd name="connsiteX4" fmla="*/ 1368152 w 1368152"/>
              <a:gd name="connsiteY4" fmla="*/ 319593 h 630472"/>
              <a:gd name="connsiteX5" fmla="*/ 1270903 w 1368152"/>
              <a:gd name="connsiteY5" fmla="*/ 630472 h 630472"/>
              <a:gd name="connsiteX6" fmla="*/ 97249 w 1368152"/>
              <a:gd name="connsiteY6" fmla="*/ 630472 h 630472"/>
              <a:gd name="connsiteX7" fmla="*/ 0 w 1368152"/>
              <a:gd name="connsiteY7" fmla="*/ 319593 h 630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8152" h="630472">
                <a:moveTo>
                  <a:pt x="0" y="319593"/>
                </a:moveTo>
                <a:lnTo>
                  <a:pt x="97249" y="8713"/>
                </a:lnTo>
                <a:lnTo>
                  <a:pt x="684056" y="0"/>
                </a:lnTo>
                <a:lnTo>
                  <a:pt x="1270903" y="8713"/>
                </a:lnTo>
                <a:lnTo>
                  <a:pt x="1368152" y="319593"/>
                </a:lnTo>
                <a:lnTo>
                  <a:pt x="1270903" y="630472"/>
                </a:lnTo>
                <a:lnTo>
                  <a:pt x="97249" y="630472"/>
                </a:lnTo>
                <a:lnTo>
                  <a:pt x="0" y="319593"/>
                </a:lnTo>
                <a:close/>
              </a:path>
            </a:pathLst>
          </a:custGeom>
          <a:solidFill>
            <a:schemeClr val="accent2">
              <a:lumMod val="40000"/>
              <a:lumOff val="60000"/>
            </a:schemeClr>
          </a:soli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170"/>
            <a:r>
              <a:rPr lang="sv-SE" dirty="0">
                <a:solidFill>
                  <a:srgbClr val="000000"/>
                </a:solidFill>
                <a:latin typeface="Frutiger 45 Light"/>
              </a:rPr>
              <a:t>Åtgärdsmål</a:t>
            </a:r>
          </a:p>
        </p:txBody>
      </p:sp>
      <p:sp>
        <p:nvSpPr>
          <p:cNvPr id="12" name="Sexhörning 28"/>
          <p:cNvSpPr/>
          <p:nvPr/>
        </p:nvSpPr>
        <p:spPr>
          <a:xfrm>
            <a:off x="5902932" y="5699522"/>
            <a:ext cx="2196662" cy="527628"/>
          </a:xfrm>
          <a:custGeom>
            <a:avLst/>
            <a:gdLst>
              <a:gd name="connsiteX0" fmla="*/ 0 w 1368152"/>
              <a:gd name="connsiteY0" fmla="*/ 310880 h 621759"/>
              <a:gd name="connsiteX1" fmla="*/ 97249 w 1368152"/>
              <a:gd name="connsiteY1" fmla="*/ 0 h 621759"/>
              <a:gd name="connsiteX2" fmla="*/ 1270903 w 1368152"/>
              <a:gd name="connsiteY2" fmla="*/ 0 h 621759"/>
              <a:gd name="connsiteX3" fmla="*/ 1368152 w 1368152"/>
              <a:gd name="connsiteY3" fmla="*/ 310880 h 621759"/>
              <a:gd name="connsiteX4" fmla="*/ 1270903 w 1368152"/>
              <a:gd name="connsiteY4" fmla="*/ 621759 h 621759"/>
              <a:gd name="connsiteX5" fmla="*/ 97249 w 1368152"/>
              <a:gd name="connsiteY5" fmla="*/ 621759 h 621759"/>
              <a:gd name="connsiteX6" fmla="*/ 0 w 1368152"/>
              <a:gd name="connsiteY6" fmla="*/ 310880 h 621759"/>
              <a:gd name="connsiteX0" fmla="*/ 0 w 1368152"/>
              <a:gd name="connsiteY0" fmla="*/ 319593 h 630472"/>
              <a:gd name="connsiteX1" fmla="*/ 97249 w 1368152"/>
              <a:gd name="connsiteY1" fmla="*/ 8713 h 630472"/>
              <a:gd name="connsiteX2" fmla="*/ 683125 w 1368152"/>
              <a:gd name="connsiteY2" fmla="*/ 0 h 630472"/>
              <a:gd name="connsiteX3" fmla="*/ 1270903 w 1368152"/>
              <a:gd name="connsiteY3" fmla="*/ 8713 h 630472"/>
              <a:gd name="connsiteX4" fmla="*/ 1368152 w 1368152"/>
              <a:gd name="connsiteY4" fmla="*/ 319593 h 630472"/>
              <a:gd name="connsiteX5" fmla="*/ 1270903 w 1368152"/>
              <a:gd name="connsiteY5" fmla="*/ 630472 h 630472"/>
              <a:gd name="connsiteX6" fmla="*/ 97249 w 1368152"/>
              <a:gd name="connsiteY6" fmla="*/ 630472 h 630472"/>
              <a:gd name="connsiteX7" fmla="*/ 0 w 1368152"/>
              <a:gd name="connsiteY7" fmla="*/ 319593 h 630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8152" h="630472">
                <a:moveTo>
                  <a:pt x="0" y="319593"/>
                </a:moveTo>
                <a:lnTo>
                  <a:pt x="97249" y="8713"/>
                </a:lnTo>
                <a:lnTo>
                  <a:pt x="683125" y="0"/>
                </a:lnTo>
                <a:lnTo>
                  <a:pt x="1270903" y="8713"/>
                </a:lnTo>
                <a:lnTo>
                  <a:pt x="1368152" y="319593"/>
                </a:lnTo>
                <a:lnTo>
                  <a:pt x="1270903" y="630472"/>
                </a:lnTo>
                <a:lnTo>
                  <a:pt x="97249" y="630472"/>
                </a:lnTo>
                <a:lnTo>
                  <a:pt x="0" y="319593"/>
                </a:lnTo>
                <a:close/>
              </a:path>
            </a:pathLst>
          </a:custGeom>
          <a:solidFill>
            <a:schemeClr val="accent2">
              <a:lumMod val="40000"/>
              <a:lumOff val="60000"/>
            </a:schemeClr>
          </a:soli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170"/>
            <a:r>
              <a:rPr lang="sv-SE" dirty="0">
                <a:solidFill>
                  <a:srgbClr val="000000"/>
                </a:solidFill>
                <a:latin typeface="Frutiger 45 Light"/>
              </a:rPr>
              <a:t>Säkerhetsåtgärder</a:t>
            </a:r>
          </a:p>
        </p:txBody>
      </p:sp>
      <p:sp>
        <p:nvSpPr>
          <p:cNvPr id="13" name="Sexhörning 29"/>
          <p:cNvSpPr/>
          <p:nvPr/>
        </p:nvSpPr>
        <p:spPr>
          <a:xfrm>
            <a:off x="8380172" y="4570346"/>
            <a:ext cx="1824203" cy="523231"/>
          </a:xfrm>
          <a:custGeom>
            <a:avLst/>
            <a:gdLst>
              <a:gd name="connsiteX0" fmla="*/ 0 w 1368152"/>
              <a:gd name="connsiteY0" fmla="*/ 310880 h 621759"/>
              <a:gd name="connsiteX1" fmla="*/ 97249 w 1368152"/>
              <a:gd name="connsiteY1" fmla="*/ 0 h 621759"/>
              <a:gd name="connsiteX2" fmla="*/ 1270903 w 1368152"/>
              <a:gd name="connsiteY2" fmla="*/ 0 h 621759"/>
              <a:gd name="connsiteX3" fmla="*/ 1368152 w 1368152"/>
              <a:gd name="connsiteY3" fmla="*/ 310880 h 621759"/>
              <a:gd name="connsiteX4" fmla="*/ 1270903 w 1368152"/>
              <a:gd name="connsiteY4" fmla="*/ 621759 h 621759"/>
              <a:gd name="connsiteX5" fmla="*/ 97249 w 1368152"/>
              <a:gd name="connsiteY5" fmla="*/ 621759 h 621759"/>
              <a:gd name="connsiteX6" fmla="*/ 0 w 1368152"/>
              <a:gd name="connsiteY6" fmla="*/ 310880 h 621759"/>
              <a:gd name="connsiteX0" fmla="*/ 0 w 1368152"/>
              <a:gd name="connsiteY0" fmla="*/ 310880 h 625218"/>
              <a:gd name="connsiteX1" fmla="*/ 97249 w 1368152"/>
              <a:gd name="connsiteY1" fmla="*/ 0 h 625218"/>
              <a:gd name="connsiteX2" fmla="*/ 1270903 w 1368152"/>
              <a:gd name="connsiteY2" fmla="*/ 0 h 625218"/>
              <a:gd name="connsiteX3" fmla="*/ 1368152 w 1368152"/>
              <a:gd name="connsiteY3" fmla="*/ 310880 h 625218"/>
              <a:gd name="connsiteX4" fmla="*/ 1270903 w 1368152"/>
              <a:gd name="connsiteY4" fmla="*/ 621759 h 625218"/>
              <a:gd name="connsiteX5" fmla="*/ 682408 w 1368152"/>
              <a:gd name="connsiteY5" fmla="*/ 625218 h 625218"/>
              <a:gd name="connsiteX6" fmla="*/ 97249 w 1368152"/>
              <a:gd name="connsiteY6" fmla="*/ 621759 h 625218"/>
              <a:gd name="connsiteX7" fmla="*/ 0 w 1368152"/>
              <a:gd name="connsiteY7" fmla="*/ 310880 h 625218"/>
              <a:gd name="connsiteX0" fmla="*/ 0 w 1368152"/>
              <a:gd name="connsiteY0" fmla="*/ 310880 h 625218"/>
              <a:gd name="connsiteX1" fmla="*/ 97249 w 1368152"/>
              <a:gd name="connsiteY1" fmla="*/ 0 h 625218"/>
              <a:gd name="connsiteX2" fmla="*/ 664120 w 1368152"/>
              <a:gd name="connsiteY2" fmla="*/ 3425 h 625218"/>
              <a:gd name="connsiteX3" fmla="*/ 1270903 w 1368152"/>
              <a:gd name="connsiteY3" fmla="*/ 0 h 625218"/>
              <a:gd name="connsiteX4" fmla="*/ 1368152 w 1368152"/>
              <a:gd name="connsiteY4" fmla="*/ 310880 h 625218"/>
              <a:gd name="connsiteX5" fmla="*/ 1270903 w 1368152"/>
              <a:gd name="connsiteY5" fmla="*/ 621759 h 625218"/>
              <a:gd name="connsiteX6" fmla="*/ 682408 w 1368152"/>
              <a:gd name="connsiteY6" fmla="*/ 625218 h 625218"/>
              <a:gd name="connsiteX7" fmla="*/ 97249 w 1368152"/>
              <a:gd name="connsiteY7" fmla="*/ 621759 h 625218"/>
              <a:gd name="connsiteX8" fmla="*/ 0 w 1368152"/>
              <a:gd name="connsiteY8" fmla="*/ 310880 h 625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152" h="625218">
                <a:moveTo>
                  <a:pt x="0" y="310880"/>
                </a:moveTo>
                <a:lnTo>
                  <a:pt x="97249" y="0"/>
                </a:lnTo>
                <a:lnTo>
                  <a:pt x="664120" y="3425"/>
                </a:lnTo>
                <a:lnTo>
                  <a:pt x="1270903" y="0"/>
                </a:lnTo>
                <a:lnTo>
                  <a:pt x="1368152" y="310880"/>
                </a:lnTo>
                <a:lnTo>
                  <a:pt x="1270903" y="621759"/>
                </a:lnTo>
                <a:lnTo>
                  <a:pt x="682408" y="625218"/>
                </a:lnTo>
                <a:lnTo>
                  <a:pt x="97249" y="621759"/>
                </a:lnTo>
                <a:lnTo>
                  <a:pt x="0" y="310880"/>
                </a:lnTo>
                <a:close/>
              </a:path>
            </a:pathLst>
          </a:custGeom>
          <a:solidFill>
            <a:schemeClr val="accent2">
              <a:lumMod val="40000"/>
              <a:lumOff val="60000"/>
            </a:schemeClr>
          </a:soli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170"/>
            <a:r>
              <a:rPr lang="sv-SE" dirty="0">
                <a:solidFill>
                  <a:srgbClr val="000000"/>
                </a:solidFill>
                <a:latin typeface="Frutiger 45 Light"/>
              </a:rPr>
              <a:t>Implementation</a:t>
            </a:r>
          </a:p>
        </p:txBody>
      </p:sp>
      <p:sp>
        <p:nvSpPr>
          <p:cNvPr id="14" name="Sexhörning 30"/>
          <p:cNvSpPr/>
          <p:nvPr/>
        </p:nvSpPr>
        <p:spPr>
          <a:xfrm>
            <a:off x="8989132" y="3392075"/>
            <a:ext cx="1824203" cy="520336"/>
          </a:xfrm>
          <a:custGeom>
            <a:avLst/>
            <a:gdLst>
              <a:gd name="connsiteX0" fmla="*/ 0 w 1368152"/>
              <a:gd name="connsiteY0" fmla="*/ 310880 h 621759"/>
              <a:gd name="connsiteX1" fmla="*/ 97249 w 1368152"/>
              <a:gd name="connsiteY1" fmla="*/ 0 h 621759"/>
              <a:gd name="connsiteX2" fmla="*/ 1270903 w 1368152"/>
              <a:gd name="connsiteY2" fmla="*/ 0 h 621759"/>
              <a:gd name="connsiteX3" fmla="*/ 1368152 w 1368152"/>
              <a:gd name="connsiteY3" fmla="*/ 310880 h 621759"/>
              <a:gd name="connsiteX4" fmla="*/ 1270903 w 1368152"/>
              <a:gd name="connsiteY4" fmla="*/ 621759 h 621759"/>
              <a:gd name="connsiteX5" fmla="*/ 97249 w 1368152"/>
              <a:gd name="connsiteY5" fmla="*/ 621759 h 621759"/>
              <a:gd name="connsiteX6" fmla="*/ 0 w 1368152"/>
              <a:gd name="connsiteY6" fmla="*/ 310880 h 621759"/>
              <a:gd name="connsiteX0" fmla="*/ 0 w 1368152"/>
              <a:gd name="connsiteY0" fmla="*/ 310880 h 621759"/>
              <a:gd name="connsiteX1" fmla="*/ 97249 w 1368152"/>
              <a:gd name="connsiteY1" fmla="*/ 0 h 621759"/>
              <a:gd name="connsiteX2" fmla="*/ 1270903 w 1368152"/>
              <a:gd name="connsiteY2" fmla="*/ 0 h 621759"/>
              <a:gd name="connsiteX3" fmla="*/ 1368152 w 1368152"/>
              <a:gd name="connsiteY3" fmla="*/ 310880 h 621759"/>
              <a:gd name="connsiteX4" fmla="*/ 1270903 w 1368152"/>
              <a:gd name="connsiteY4" fmla="*/ 621759 h 621759"/>
              <a:gd name="connsiteX5" fmla="*/ 689272 w 1368152"/>
              <a:gd name="connsiteY5" fmla="*/ 612265 h 621759"/>
              <a:gd name="connsiteX6" fmla="*/ 97249 w 1368152"/>
              <a:gd name="connsiteY6" fmla="*/ 621759 h 621759"/>
              <a:gd name="connsiteX7" fmla="*/ 0 w 1368152"/>
              <a:gd name="connsiteY7" fmla="*/ 310880 h 621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8152" h="621759">
                <a:moveTo>
                  <a:pt x="0" y="310880"/>
                </a:moveTo>
                <a:lnTo>
                  <a:pt x="97249" y="0"/>
                </a:lnTo>
                <a:lnTo>
                  <a:pt x="1270903" y="0"/>
                </a:lnTo>
                <a:lnTo>
                  <a:pt x="1368152" y="310880"/>
                </a:lnTo>
                <a:lnTo>
                  <a:pt x="1270903" y="621759"/>
                </a:lnTo>
                <a:lnTo>
                  <a:pt x="689272" y="612265"/>
                </a:lnTo>
                <a:lnTo>
                  <a:pt x="97249" y="621759"/>
                </a:lnTo>
                <a:lnTo>
                  <a:pt x="0" y="310880"/>
                </a:lnTo>
                <a:close/>
              </a:path>
            </a:pathLst>
          </a:custGeom>
          <a:solidFill>
            <a:schemeClr val="accent2">
              <a:lumMod val="40000"/>
              <a:lumOff val="60000"/>
            </a:schemeClr>
          </a:soli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170"/>
            <a:r>
              <a:rPr lang="sv-SE" b="1" dirty="0">
                <a:solidFill>
                  <a:srgbClr val="000000"/>
                </a:solidFill>
                <a:latin typeface="Frutiger 45 Light"/>
              </a:rPr>
              <a:t>Riskuppföljning</a:t>
            </a:r>
          </a:p>
        </p:txBody>
      </p:sp>
      <p:cxnSp>
        <p:nvCxnSpPr>
          <p:cNvPr id="15" name="Rak pilkoppling 14"/>
          <p:cNvCxnSpPr>
            <a:stCxn id="23" idx="5"/>
            <a:endCxn id="30" idx="2"/>
          </p:cNvCxnSpPr>
          <p:nvPr/>
        </p:nvCxnSpPr>
        <p:spPr>
          <a:xfrm>
            <a:off x="1730230" y="3717739"/>
            <a:ext cx="1651815" cy="758493"/>
          </a:xfrm>
          <a:prstGeom prst="straightConnector1">
            <a:avLst/>
          </a:prstGeom>
          <a:ln w="25400">
            <a:solidFill>
              <a:schemeClr val="accent3">
                <a:lumMod val="50000"/>
              </a:schemeClr>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6" name="Rak pilkoppling 15"/>
          <p:cNvCxnSpPr>
            <a:stCxn id="11" idx="5"/>
            <a:endCxn id="28" idx="3"/>
          </p:cNvCxnSpPr>
          <p:nvPr/>
        </p:nvCxnSpPr>
        <p:spPr>
          <a:xfrm>
            <a:off x="4614576" y="5455854"/>
            <a:ext cx="743635" cy="68648"/>
          </a:xfrm>
          <a:prstGeom prst="straightConnector1">
            <a:avLst/>
          </a:prstGeom>
          <a:ln w="25400">
            <a:solidFill>
              <a:schemeClr val="accent3">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Rak pilkoppling 16"/>
          <p:cNvCxnSpPr>
            <a:stCxn id="12" idx="4"/>
            <a:endCxn id="13" idx="6"/>
          </p:cNvCxnSpPr>
          <p:nvPr/>
        </p:nvCxnSpPr>
        <p:spPr>
          <a:xfrm flipV="1">
            <a:off x="8099594" y="5093577"/>
            <a:ext cx="1190455" cy="873405"/>
          </a:xfrm>
          <a:prstGeom prst="straightConnector1">
            <a:avLst/>
          </a:prstGeom>
          <a:ln w="25400">
            <a:solidFill>
              <a:schemeClr val="accent3">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 name="Rak pilkoppling 17"/>
          <p:cNvCxnSpPr>
            <a:stCxn id="13" idx="2"/>
            <a:endCxn id="14" idx="5"/>
          </p:cNvCxnSpPr>
          <p:nvPr/>
        </p:nvCxnSpPr>
        <p:spPr>
          <a:xfrm flipV="1">
            <a:off x="9265665" y="3904466"/>
            <a:ext cx="642497" cy="668746"/>
          </a:xfrm>
          <a:prstGeom prst="straightConnector1">
            <a:avLst/>
          </a:prstGeom>
          <a:ln w="25400">
            <a:solidFill>
              <a:schemeClr val="accent3">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9" name="Rektangel med rundade hörn 18"/>
          <p:cNvSpPr/>
          <p:nvPr/>
        </p:nvSpPr>
        <p:spPr>
          <a:xfrm>
            <a:off x="3528498" y="1812932"/>
            <a:ext cx="4532117" cy="1286248"/>
          </a:xfrm>
          <a:prstGeom prst="roundRect">
            <a:avLst/>
          </a:pr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170"/>
            <a:r>
              <a:rPr lang="sv-SE" sz="2000" dirty="0">
                <a:solidFill>
                  <a:schemeClr val="bg1"/>
                </a:solidFill>
              </a:rPr>
              <a:t>Aktuellt verksamhetssammanhang och förutsättningar.</a:t>
            </a:r>
          </a:p>
          <a:p>
            <a:pPr algn="ctr" defTabSz="1219170"/>
            <a:r>
              <a:rPr lang="sv-SE" sz="2000" dirty="0">
                <a:solidFill>
                  <a:schemeClr val="bg1"/>
                </a:solidFill>
              </a:rPr>
              <a:t>(Beslutat och balanserat skydd)</a:t>
            </a:r>
          </a:p>
        </p:txBody>
      </p:sp>
      <p:sp>
        <p:nvSpPr>
          <p:cNvPr id="20" name="Svängd pil 19"/>
          <p:cNvSpPr/>
          <p:nvPr/>
        </p:nvSpPr>
        <p:spPr>
          <a:xfrm flipH="1">
            <a:off x="8892838" y="2258897"/>
            <a:ext cx="1057618" cy="745667"/>
          </a:xfrm>
          <a:prstGeom prst="bentArrow">
            <a:avLst>
              <a:gd name="adj1" fmla="val 28554"/>
              <a:gd name="adj2" fmla="val 25000"/>
              <a:gd name="adj3" fmla="val 25000"/>
              <a:gd name="adj4" fmla="val 43750"/>
            </a:avLst>
          </a:pr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170"/>
            <a:endParaRPr lang="sv-SE" sz="2133">
              <a:solidFill>
                <a:srgbClr val="000000"/>
              </a:solidFill>
            </a:endParaRPr>
          </a:p>
        </p:txBody>
      </p:sp>
      <p:sp>
        <p:nvSpPr>
          <p:cNvPr id="21" name="Svängd pil 20"/>
          <p:cNvSpPr/>
          <p:nvPr/>
        </p:nvSpPr>
        <p:spPr>
          <a:xfrm rot="16200000" flipH="1">
            <a:off x="1953791" y="2055462"/>
            <a:ext cx="636104" cy="1042974"/>
          </a:xfrm>
          <a:prstGeom prst="bentArrow">
            <a:avLst>
              <a:gd name="adj1" fmla="val 34534"/>
              <a:gd name="adj2" fmla="val 28477"/>
              <a:gd name="adj3" fmla="val 21756"/>
              <a:gd name="adj4" fmla="val 47707"/>
            </a:avLst>
          </a:pr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170"/>
            <a:endParaRPr lang="sv-SE" sz="2133">
              <a:solidFill>
                <a:srgbClr val="000000"/>
              </a:solidFill>
            </a:endParaRPr>
          </a:p>
        </p:txBody>
      </p:sp>
      <p:sp>
        <p:nvSpPr>
          <p:cNvPr id="22" name="Sexhörning 21"/>
          <p:cNvSpPr/>
          <p:nvPr/>
        </p:nvSpPr>
        <p:spPr>
          <a:xfrm>
            <a:off x="1108023" y="3598864"/>
            <a:ext cx="2255768" cy="520336"/>
          </a:xfrm>
          <a:prstGeom prst="hexagon">
            <a:avLst>
              <a:gd name="adj" fmla="val 15641"/>
              <a:gd name="vf" fmla="val 115470"/>
            </a:avLst>
          </a:prstGeom>
          <a:solidFill>
            <a:schemeClr val="accent2">
              <a:lumMod val="40000"/>
              <a:lumOff val="60000"/>
            </a:schemeClr>
          </a:soli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170"/>
            <a:r>
              <a:rPr lang="sv-SE" dirty="0">
                <a:solidFill>
                  <a:srgbClr val="000000"/>
                </a:solidFill>
                <a:latin typeface="Frutiger 45 Light"/>
              </a:rPr>
              <a:t>Konsekvenser </a:t>
            </a:r>
          </a:p>
        </p:txBody>
      </p:sp>
      <p:sp>
        <p:nvSpPr>
          <p:cNvPr id="23" name="Sexhörning 5"/>
          <p:cNvSpPr/>
          <p:nvPr/>
        </p:nvSpPr>
        <p:spPr>
          <a:xfrm>
            <a:off x="800672" y="3202262"/>
            <a:ext cx="1824203" cy="520336"/>
          </a:xfrm>
          <a:custGeom>
            <a:avLst/>
            <a:gdLst>
              <a:gd name="connsiteX0" fmla="*/ 0 w 1368152"/>
              <a:gd name="connsiteY0" fmla="*/ 310880 h 621759"/>
              <a:gd name="connsiteX1" fmla="*/ 97249 w 1368152"/>
              <a:gd name="connsiteY1" fmla="*/ 0 h 621759"/>
              <a:gd name="connsiteX2" fmla="*/ 1270903 w 1368152"/>
              <a:gd name="connsiteY2" fmla="*/ 0 h 621759"/>
              <a:gd name="connsiteX3" fmla="*/ 1368152 w 1368152"/>
              <a:gd name="connsiteY3" fmla="*/ 310880 h 621759"/>
              <a:gd name="connsiteX4" fmla="*/ 1270903 w 1368152"/>
              <a:gd name="connsiteY4" fmla="*/ 621759 h 621759"/>
              <a:gd name="connsiteX5" fmla="*/ 97249 w 1368152"/>
              <a:gd name="connsiteY5" fmla="*/ 621759 h 621759"/>
              <a:gd name="connsiteX6" fmla="*/ 0 w 1368152"/>
              <a:gd name="connsiteY6" fmla="*/ 310880 h 621759"/>
              <a:gd name="connsiteX0" fmla="*/ 0 w 1368152"/>
              <a:gd name="connsiteY0" fmla="*/ 310880 h 621759"/>
              <a:gd name="connsiteX1" fmla="*/ 97249 w 1368152"/>
              <a:gd name="connsiteY1" fmla="*/ 0 h 621759"/>
              <a:gd name="connsiteX2" fmla="*/ 1270903 w 1368152"/>
              <a:gd name="connsiteY2" fmla="*/ 0 h 621759"/>
              <a:gd name="connsiteX3" fmla="*/ 1368152 w 1368152"/>
              <a:gd name="connsiteY3" fmla="*/ 310880 h 621759"/>
              <a:gd name="connsiteX4" fmla="*/ 1270903 w 1368152"/>
              <a:gd name="connsiteY4" fmla="*/ 621759 h 621759"/>
              <a:gd name="connsiteX5" fmla="*/ 697168 w 1368152"/>
              <a:gd name="connsiteY5" fmla="*/ 615953 h 621759"/>
              <a:gd name="connsiteX6" fmla="*/ 97249 w 1368152"/>
              <a:gd name="connsiteY6" fmla="*/ 621759 h 621759"/>
              <a:gd name="connsiteX7" fmla="*/ 0 w 1368152"/>
              <a:gd name="connsiteY7" fmla="*/ 310880 h 621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8152" h="621759">
                <a:moveTo>
                  <a:pt x="0" y="310880"/>
                </a:moveTo>
                <a:lnTo>
                  <a:pt x="97249" y="0"/>
                </a:lnTo>
                <a:lnTo>
                  <a:pt x="1270903" y="0"/>
                </a:lnTo>
                <a:lnTo>
                  <a:pt x="1368152" y="310880"/>
                </a:lnTo>
                <a:lnTo>
                  <a:pt x="1270903" y="621759"/>
                </a:lnTo>
                <a:lnTo>
                  <a:pt x="697168" y="615953"/>
                </a:lnTo>
                <a:lnTo>
                  <a:pt x="97249" y="621759"/>
                </a:lnTo>
                <a:lnTo>
                  <a:pt x="0" y="310880"/>
                </a:lnTo>
                <a:close/>
              </a:path>
            </a:pathLst>
          </a:custGeom>
          <a:solidFill>
            <a:schemeClr val="accent2">
              <a:lumMod val="40000"/>
              <a:lumOff val="60000"/>
            </a:schemeClr>
          </a:soli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170"/>
            <a:r>
              <a:rPr lang="sv-SE" dirty="0">
                <a:solidFill>
                  <a:srgbClr val="000000"/>
                </a:solidFill>
                <a:latin typeface="Frutiger 45 Light"/>
              </a:rPr>
              <a:t>Tillgångar</a:t>
            </a:r>
          </a:p>
        </p:txBody>
      </p:sp>
      <p:sp>
        <p:nvSpPr>
          <p:cNvPr id="28" name="Sexhörning 27"/>
          <p:cNvSpPr/>
          <p:nvPr/>
        </p:nvSpPr>
        <p:spPr>
          <a:xfrm>
            <a:off x="5358211" y="5264334"/>
            <a:ext cx="1824203" cy="520336"/>
          </a:xfrm>
          <a:prstGeom prst="hexagon">
            <a:avLst>
              <a:gd name="adj" fmla="val 15641"/>
              <a:gd name="vf" fmla="val 115470"/>
            </a:avLst>
          </a:prstGeom>
          <a:solidFill>
            <a:schemeClr val="accent2">
              <a:lumMod val="40000"/>
              <a:lumOff val="60000"/>
            </a:schemeClr>
          </a:soli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170"/>
            <a:r>
              <a:rPr lang="sv-SE" b="1" dirty="0">
                <a:solidFill>
                  <a:srgbClr val="000000"/>
                </a:solidFill>
                <a:latin typeface="Frutiger 45 Light"/>
              </a:rPr>
              <a:t>Risk-behandling</a:t>
            </a:r>
          </a:p>
        </p:txBody>
      </p:sp>
      <p:sp>
        <p:nvSpPr>
          <p:cNvPr id="30" name="Sexhörning 22"/>
          <p:cNvSpPr/>
          <p:nvPr/>
        </p:nvSpPr>
        <p:spPr>
          <a:xfrm>
            <a:off x="2484546" y="4473365"/>
            <a:ext cx="1824203" cy="523231"/>
          </a:xfrm>
          <a:custGeom>
            <a:avLst/>
            <a:gdLst>
              <a:gd name="connsiteX0" fmla="*/ 0 w 1368152"/>
              <a:gd name="connsiteY0" fmla="*/ 310880 h 621759"/>
              <a:gd name="connsiteX1" fmla="*/ 97249 w 1368152"/>
              <a:gd name="connsiteY1" fmla="*/ 0 h 621759"/>
              <a:gd name="connsiteX2" fmla="*/ 1270903 w 1368152"/>
              <a:gd name="connsiteY2" fmla="*/ 0 h 621759"/>
              <a:gd name="connsiteX3" fmla="*/ 1368152 w 1368152"/>
              <a:gd name="connsiteY3" fmla="*/ 310880 h 621759"/>
              <a:gd name="connsiteX4" fmla="*/ 1270903 w 1368152"/>
              <a:gd name="connsiteY4" fmla="*/ 621759 h 621759"/>
              <a:gd name="connsiteX5" fmla="*/ 97249 w 1368152"/>
              <a:gd name="connsiteY5" fmla="*/ 621759 h 621759"/>
              <a:gd name="connsiteX6" fmla="*/ 0 w 1368152"/>
              <a:gd name="connsiteY6" fmla="*/ 310880 h 621759"/>
              <a:gd name="connsiteX0" fmla="*/ 0 w 1368152"/>
              <a:gd name="connsiteY0" fmla="*/ 310880 h 621759"/>
              <a:gd name="connsiteX1" fmla="*/ 97249 w 1368152"/>
              <a:gd name="connsiteY1" fmla="*/ 0 h 621759"/>
              <a:gd name="connsiteX2" fmla="*/ 673124 w 1368152"/>
              <a:gd name="connsiteY2" fmla="*/ 3426 h 621759"/>
              <a:gd name="connsiteX3" fmla="*/ 1270903 w 1368152"/>
              <a:gd name="connsiteY3" fmla="*/ 0 h 621759"/>
              <a:gd name="connsiteX4" fmla="*/ 1368152 w 1368152"/>
              <a:gd name="connsiteY4" fmla="*/ 310880 h 621759"/>
              <a:gd name="connsiteX5" fmla="*/ 1270903 w 1368152"/>
              <a:gd name="connsiteY5" fmla="*/ 621759 h 621759"/>
              <a:gd name="connsiteX6" fmla="*/ 97249 w 1368152"/>
              <a:gd name="connsiteY6" fmla="*/ 621759 h 621759"/>
              <a:gd name="connsiteX7" fmla="*/ 0 w 1368152"/>
              <a:gd name="connsiteY7" fmla="*/ 310880 h 621759"/>
              <a:gd name="connsiteX0" fmla="*/ 0 w 1368152"/>
              <a:gd name="connsiteY0" fmla="*/ 310880 h 625218"/>
              <a:gd name="connsiteX1" fmla="*/ 97249 w 1368152"/>
              <a:gd name="connsiteY1" fmla="*/ 0 h 625218"/>
              <a:gd name="connsiteX2" fmla="*/ 673124 w 1368152"/>
              <a:gd name="connsiteY2" fmla="*/ 3426 h 625218"/>
              <a:gd name="connsiteX3" fmla="*/ 1270903 w 1368152"/>
              <a:gd name="connsiteY3" fmla="*/ 0 h 625218"/>
              <a:gd name="connsiteX4" fmla="*/ 1368152 w 1368152"/>
              <a:gd name="connsiteY4" fmla="*/ 310880 h 625218"/>
              <a:gd name="connsiteX5" fmla="*/ 1270903 w 1368152"/>
              <a:gd name="connsiteY5" fmla="*/ 621759 h 625218"/>
              <a:gd name="connsiteX6" fmla="*/ 682268 w 1368152"/>
              <a:gd name="connsiteY6" fmla="*/ 625218 h 625218"/>
              <a:gd name="connsiteX7" fmla="*/ 97249 w 1368152"/>
              <a:gd name="connsiteY7" fmla="*/ 621759 h 625218"/>
              <a:gd name="connsiteX8" fmla="*/ 0 w 1368152"/>
              <a:gd name="connsiteY8" fmla="*/ 310880 h 625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152" h="625218">
                <a:moveTo>
                  <a:pt x="0" y="310880"/>
                </a:moveTo>
                <a:lnTo>
                  <a:pt x="97249" y="0"/>
                </a:lnTo>
                <a:lnTo>
                  <a:pt x="673124" y="3426"/>
                </a:lnTo>
                <a:lnTo>
                  <a:pt x="1270903" y="0"/>
                </a:lnTo>
                <a:lnTo>
                  <a:pt x="1368152" y="310880"/>
                </a:lnTo>
                <a:lnTo>
                  <a:pt x="1270903" y="621759"/>
                </a:lnTo>
                <a:lnTo>
                  <a:pt x="682268" y="625218"/>
                </a:lnTo>
                <a:lnTo>
                  <a:pt x="97249" y="621759"/>
                </a:lnTo>
                <a:lnTo>
                  <a:pt x="0" y="310880"/>
                </a:lnTo>
                <a:close/>
              </a:path>
            </a:pathLst>
          </a:custGeom>
          <a:solidFill>
            <a:schemeClr val="accent2">
              <a:lumMod val="40000"/>
              <a:lumOff val="60000"/>
            </a:schemeClr>
          </a:soli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170"/>
            <a:r>
              <a:rPr lang="sv-SE" b="1" dirty="0">
                <a:solidFill>
                  <a:srgbClr val="000000"/>
                </a:solidFill>
                <a:latin typeface="Frutiger 45 Light"/>
              </a:rPr>
              <a:t>Riskbedömning</a:t>
            </a:r>
          </a:p>
        </p:txBody>
      </p:sp>
    </p:spTree>
    <p:extLst>
      <p:ext uri="{BB962C8B-B14F-4D97-AF65-F5344CB8AC3E}">
        <p14:creationId xmlns:p14="http://schemas.microsoft.com/office/powerpoint/2010/main" val="16530017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33E862A5-C0E8-9A86-0089-2D2A81BA0141}"/>
              </a:ext>
            </a:extLst>
          </p:cNvPr>
          <p:cNvPicPr>
            <a:picLocks noChangeAspect="1"/>
          </p:cNvPicPr>
          <p:nvPr/>
        </p:nvPicPr>
        <p:blipFill>
          <a:blip r:embed="rId3"/>
          <a:stretch>
            <a:fillRect/>
          </a:stretch>
        </p:blipFill>
        <p:spPr>
          <a:xfrm>
            <a:off x="828340" y="354443"/>
            <a:ext cx="10718202" cy="5981951"/>
          </a:xfrm>
          <a:prstGeom prst="rect">
            <a:avLst/>
          </a:prstGeom>
        </p:spPr>
      </p:pic>
      <p:sp>
        <p:nvSpPr>
          <p:cNvPr id="2" name="Rektangel: rundade hörn 1">
            <a:extLst>
              <a:ext uri="{FF2B5EF4-FFF2-40B4-BE49-F238E27FC236}">
                <a16:creationId xmlns:a16="http://schemas.microsoft.com/office/drawing/2014/main" id="{C348374C-954F-F8C6-6B8D-8F650CAF7122}"/>
              </a:ext>
            </a:extLst>
          </p:cNvPr>
          <p:cNvSpPr/>
          <p:nvPr/>
        </p:nvSpPr>
        <p:spPr>
          <a:xfrm>
            <a:off x="7980218" y="1847273"/>
            <a:ext cx="1884218" cy="49876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1995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3F2828BA-F98C-0078-A9F0-2CFA5A37DC15}"/>
              </a:ext>
            </a:extLst>
          </p:cNvPr>
          <p:cNvPicPr>
            <a:picLocks noChangeAspect="1"/>
          </p:cNvPicPr>
          <p:nvPr/>
        </p:nvPicPr>
        <p:blipFill>
          <a:blip r:embed="rId3"/>
          <a:stretch>
            <a:fillRect/>
          </a:stretch>
        </p:blipFill>
        <p:spPr>
          <a:xfrm>
            <a:off x="194915" y="655782"/>
            <a:ext cx="11739917" cy="4876800"/>
          </a:xfrm>
          <a:prstGeom prst="rect">
            <a:avLst/>
          </a:prstGeom>
        </p:spPr>
      </p:pic>
      <p:sp>
        <p:nvSpPr>
          <p:cNvPr id="2" name="Rektangel: rundade hörn 1">
            <a:extLst>
              <a:ext uri="{FF2B5EF4-FFF2-40B4-BE49-F238E27FC236}">
                <a16:creationId xmlns:a16="http://schemas.microsoft.com/office/drawing/2014/main" id="{93CEC142-2D04-B9E1-3A0B-CD9D5A95B8AF}"/>
              </a:ext>
            </a:extLst>
          </p:cNvPr>
          <p:cNvSpPr/>
          <p:nvPr/>
        </p:nvSpPr>
        <p:spPr>
          <a:xfrm>
            <a:off x="6446981" y="2641601"/>
            <a:ext cx="1440874" cy="39716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83593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1618D17D-216D-81F8-60EC-D3CC413FE97B}"/>
              </a:ext>
            </a:extLst>
          </p:cNvPr>
          <p:cNvPicPr>
            <a:picLocks noChangeAspect="1"/>
          </p:cNvPicPr>
          <p:nvPr/>
        </p:nvPicPr>
        <p:blipFill>
          <a:blip r:embed="rId3"/>
          <a:stretch>
            <a:fillRect/>
          </a:stretch>
        </p:blipFill>
        <p:spPr>
          <a:xfrm>
            <a:off x="2095761" y="107057"/>
            <a:ext cx="8000477" cy="6159272"/>
          </a:xfrm>
          <a:prstGeom prst="rect">
            <a:avLst/>
          </a:prstGeom>
        </p:spPr>
      </p:pic>
      <p:sp>
        <p:nvSpPr>
          <p:cNvPr id="2" name="Rektangel: rundade hörn 1">
            <a:extLst>
              <a:ext uri="{FF2B5EF4-FFF2-40B4-BE49-F238E27FC236}">
                <a16:creationId xmlns:a16="http://schemas.microsoft.com/office/drawing/2014/main" id="{8E1CA616-9EDC-1B50-14B0-DC5264D73881}"/>
              </a:ext>
            </a:extLst>
          </p:cNvPr>
          <p:cNvSpPr/>
          <p:nvPr/>
        </p:nvSpPr>
        <p:spPr>
          <a:xfrm>
            <a:off x="8811490" y="5855853"/>
            <a:ext cx="1440874" cy="39716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52269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D85F41BC-8B08-1C46-20CB-7139781EB775}"/>
              </a:ext>
            </a:extLst>
          </p:cNvPr>
          <p:cNvPicPr>
            <a:picLocks noChangeAspect="1"/>
          </p:cNvPicPr>
          <p:nvPr/>
        </p:nvPicPr>
        <p:blipFill>
          <a:blip r:embed="rId3"/>
          <a:stretch>
            <a:fillRect/>
          </a:stretch>
        </p:blipFill>
        <p:spPr>
          <a:xfrm>
            <a:off x="1026174" y="1323190"/>
            <a:ext cx="10139651" cy="3580975"/>
          </a:xfrm>
          <a:prstGeom prst="rect">
            <a:avLst/>
          </a:prstGeom>
        </p:spPr>
      </p:pic>
      <p:sp>
        <p:nvSpPr>
          <p:cNvPr id="2" name="Rektangel: rundade hörn 1">
            <a:extLst>
              <a:ext uri="{FF2B5EF4-FFF2-40B4-BE49-F238E27FC236}">
                <a16:creationId xmlns:a16="http://schemas.microsoft.com/office/drawing/2014/main" id="{089E3AD1-F20C-A7B0-683F-AD4645852A4A}"/>
              </a:ext>
            </a:extLst>
          </p:cNvPr>
          <p:cNvSpPr/>
          <p:nvPr/>
        </p:nvSpPr>
        <p:spPr>
          <a:xfrm>
            <a:off x="2854036" y="2604654"/>
            <a:ext cx="1440874" cy="39716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46124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07CC956E-B4BB-0A02-DA1F-09E98EE1653D}"/>
              </a:ext>
            </a:extLst>
          </p:cNvPr>
          <p:cNvPicPr>
            <a:picLocks noChangeAspect="1"/>
          </p:cNvPicPr>
          <p:nvPr/>
        </p:nvPicPr>
        <p:blipFill>
          <a:blip r:embed="rId3"/>
          <a:stretch>
            <a:fillRect/>
          </a:stretch>
        </p:blipFill>
        <p:spPr>
          <a:xfrm>
            <a:off x="2728679" y="293163"/>
            <a:ext cx="6734642" cy="6271674"/>
          </a:xfrm>
          <a:prstGeom prst="rect">
            <a:avLst/>
          </a:prstGeom>
        </p:spPr>
      </p:pic>
    </p:spTree>
    <p:extLst>
      <p:ext uri="{BB962C8B-B14F-4D97-AF65-F5344CB8AC3E}">
        <p14:creationId xmlns:p14="http://schemas.microsoft.com/office/powerpoint/2010/main" val="10888672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609F9409-7017-43CB-9374-C50EEC773958}"/>
              </a:ext>
            </a:extLst>
          </p:cNvPr>
          <p:cNvPicPr>
            <a:picLocks noChangeAspect="1"/>
          </p:cNvPicPr>
          <p:nvPr/>
        </p:nvPicPr>
        <p:blipFill>
          <a:blip r:embed="rId3"/>
          <a:stretch>
            <a:fillRect/>
          </a:stretch>
        </p:blipFill>
        <p:spPr>
          <a:xfrm>
            <a:off x="2728679" y="303086"/>
            <a:ext cx="6734642" cy="6251827"/>
          </a:xfrm>
          <a:prstGeom prst="rect">
            <a:avLst/>
          </a:prstGeom>
        </p:spPr>
      </p:pic>
      <p:sp>
        <p:nvSpPr>
          <p:cNvPr id="2" name="textruta 1">
            <a:extLst>
              <a:ext uri="{FF2B5EF4-FFF2-40B4-BE49-F238E27FC236}">
                <a16:creationId xmlns:a16="http://schemas.microsoft.com/office/drawing/2014/main" id="{35512D0C-D461-50BC-88DD-17D7924D464A}"/>
              </a:ext>
            </a:extLst>
          </p:cNvPr>
          <p:cNvSpPr txBox="1"/>
          <p:nvPr/>
        </p:nvSpPr>
        <p:spPr>
          <a:xfrm>
            <a:off x="369455" y="1663737"/>
            <a:ext cx="2318327" cy="1661993"/>
          </a:xfrm>
          <a:prstGeom prst="rect">
            <a:avLst/>
          </a:prstGeom>
          <a:noFill/>
          <a:ln>
            <a:solidFill>
              <a:schemeClr val="accent1">
                <a:shade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chemeClr val="bg1"/>
                </a:solidFill>
                <a:effectLst/>
                <a:uLnTx/>
                <a:uFillTx/>
                <a:latin typeface="Arial"/>
                <a:ea typeface="+mn-ea"/>
                <a:cs typeface="+mn-cs"/>
              </a:rPr>
              <a:t>Hotaktör: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chemeClr val="bg1"/>
                </a:solidFill>
                <a:effectLst/>
                <a:uLnTx/>
                <a:uFillTx/>
                <a:latin typeface="Arial"/>
                <a:ea typeface="+mn-ea"/>
                <a:cs typeface="+mn-cs"/>
              </a:rPr>
              <a:t>Nationalstater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chemeClr val="bg1"/>
                </a:solidFill>
                <a:effectLst/>
                <a:uLnTx/>
                <a:uFillTx/>
                <a:latin typeface="Arial"/>
                <a:ea typeface="+mn-ea"/>
                <a:cs typeface="+mn-cs"/>
              </a:rPr>
              <a:t>Cyberkriminella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chemeClr val="bg1"/>
                </a:solidFill>
                <a:effectLst/>
                <a:uLnTx/>
                <a:uFillTx/>
                <a:latin typeface="Arial"/>
                <a:ea typeface="+mn-ea"/>
                <a:cs typeface="+mn-cs"/>
              </a:rPr>
              <a:t>Priviligierade användare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chemeClr val="bg1"/>
                </a:solidFill>
                <a:effectLst/>
                <a:uLnTx/>
                <a:uFillTx/>
                <a:latin typeface="Arial"/>
                <a:ea typeface="+mn-ea"/>
                <a:cs typeface="+mn-cs"/>
              </a:rPr>
              <a:t>Ej priviligierade användare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chemeClr val="bg1"/>
                </a:solidFill>
                <a:effectLst/>
                <a:uLnTx/>
                <a:uFillTx/>
                <a:latin typeface="Arial"/>
                <a:ea typeface="+mn-ea"/>
                <a:cs typeface="+mn-cs"/>
              </a:rPr>
              <a:t>Skadlig kod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chemeClr val="bg1"/>
                </a:solidFill>
                <a:effectLst/>
                <a:uLnTx/>
                <a:uFillTx/>
                <a:latin typeface="Arial"/>
                <a:ea typeface="+mn-ea"/>
                <a:cs typeface="+mn-cs"/>
              </a:rPr>
              <a:t>Naturfenomen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chemeClr val="bg1"/>
                </a:solidFill>
                <a:effectLst/>
                <a:uLnTx/>
                <a:uFillTx/>
                <a:latin typeface="Arial"/>
                <a:ea typeface="+mn-ea"/>
                <a:cs typeface="+mn-cs"/>
              </a:rPr>
              <a:t>Okänt</a:t>
            </a:r>
          </a:p>
        </p:txBody>
      </p:sp>
      <p:sp>
        <p:nvSpPr>
          <p:cNvPr id="4" name="textruta 3">
            <a:extLst>
              <a:ext uri="{FF2B5EF4-FFF2-40B4-BE49-F238E27FC236}">
                <a16:creationId xmlns:a16="http://schemas.microsoft.com/office/drawing/2014/main" id="{1D40F4D5-B031-A776-8EA0-4711E57E84EA}"/>
              </a:ext>
            </a:extLst>
          </p:cNvPr>
          <p:cNvSpPr txBox="1"/>
          <p:nvPr/>
        </p:nvSpPr>
        <p:spPr>
          <a:xfrm>
            <a:off x="9577530" y="303086"/>
            <a:ext cx="2465313" cy="2031325"/>
          </a:xfrm>
          <a:prstGeom prst="rect">
            <a:avLst/>
          </a:prstGeom>
          <a:noFill/>
          <a:ln>
            <a:solidFill>
              <a:schemeClr val="accent1">
                <a:shade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chemeClr val="bg1"/>
                </a:solidFill>
                <a:effectLst/>
                <a:uLnTx/>
                <a:uFillTx/>
                <a:latin typeface="Arial"/>
                <a:ea typeface="+mn-ea"/>
                <a:cs typeface="+mn-cs"/>
              </a:rPr>
              <a:t>Hoteffekt: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chemeClr val="bg1"/>
                </a:solidFill>
                <a:effectLst/>
                <a:uLnTx/>
                <a:uFillTx/>
                <a:latin typeface="Arial"/>
                <a:ea typeface="+mn-ea"/>
                <a:cs typeface="+mn-cs"/>
              </a:rPr>
              <a:t>Obehörig åtkomst till objekt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chemeClr val="bg1"/>
                </a:solidFill>
                <a:effectLst/>
                <a:uLnTx/>
                <a:uFillTx/>
                <a:latin typeface="Arial"/>
                <a:ea typeface="+mn-ea"/>
                <a:cs typeface="+mn-cs"/>
              </a:rPr>
              <a:t>Missbruk av objektet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chemeClr val="bg1"/>
                </a:solidFill>
                <a:effectLst/>
                <a:uLnTx/>
                <a:uFillTx/>
                <a:latin typeface="Arial"/>
                <a:ea typeface="+mn-ea"/>
                <a:cs typeface="+mn-cs"/>
              </a:rPr>
              <a:t>Röjande av objektets information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chemeClr val="bg1"/>
                </a:solidFill>
                <a:effectLst/>
                <a:uLnTx/>
                <a:uFillTx/>
                <a:latin typeface="Arial"/>
                <a:ea typeface="+mn-ea"/>
                <a:cs typeface="+mn-cs"/>
              </a:rPr>
              <a:t>Försämrad riktighet hos objektet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chemeClr val="bg1"/>
                </a:solidFill>
                <a:effectLst/>
                <a:uLnTx/>
                <a:uFillTx/>
                <a:latin typeface="Arial"/>
                <a:ea typeface="+mn-ea"/>
                <a:cs typeface="+mn-cs"/>
              </a:rPr>
              <a:t>Försämrad tillgänglighet för objektet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chemeClr val="bg1"/>
                </a:solidFill>
                <a:effectLst/>
                <a:uLnTx/>
                <a:uFillTx/>
                <a:latin typeface="Arial"/>
                <a:ea typeface="+mn-ea"/>
                <a:cs typeface="+mn-cs"/>
              </a:rPr>
              <a:t>Okänt</a:t>
            </a:r>
          </a:p>
        </p:txBody>
      </p:sp>
      <p:sp>
        <p:nvSpPr>
          <p:cNvPr id="5" name="textruta 4">
            <a:extLst>
              <a:ext uri="{FF2B5EF4-FFF2-40B4-BE49-F238E27FC236}">
                <a16:creationId xmlns:a16="http://schemas.microsoft.com/office/drawing/2014/main" id="{8212A628-3EF7-580A-3CF4-1CAF49167664}"/>
              </a:ext>
            </a:extLst>
          </p:cNvPr>
          <p:cNvSpPr txBox="1"/>
          <p:nvPr/>
        </p:nvSpPr>
        <p:spPr>
          <a:xfrm>
            <a:off x="10173210" y="2816153"/>
            <a:ext cx="1468581" cy="1477328"/>
          </a:xfrm>
          <a:prstGeom prst="rect">
            <a:avLst/>
          </a:prstGeom>
          <a:noFill/>
          <a:ln>
            <a:solidFill>
              <a:schemeClr val="accent1">
                <a:shade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chemeClr val="bg1"/>
                </a:solidFill>
                <a:effectLst/>
                <a:uLnTx/>
                <a:uFillTx/>
                <a:latin typeface="Arial"/>
                <a:ea typeface="+mn-ea"/>
                <a:cs typeface="+mn-cs"/>
              </a:rPr>
              <a:t>Hotkälla: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chemeClr val="bg1"/>
                </a:solidFill>
                <a:effectLst/>
                <a:uLnTx/>
                <a:uFillTx/>
                <a:latin typeface="Arial"/>
                <a:ea typeface="+mn-ea"/>
                <a:cs typeface="+mn-cs"/>
              </a:rPr>
              <a:t>Avsiktligt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chemeClr val="bg1"/>
                </a:solidFill>
                <a:effectLst/>
                <a:uLnTx/>
                <a:uFillTx/>
                <a:latin typeface="Arial"/>
                <a:ea typeface="+mn-ea"/>
                <a:cs typeface="+mn-cs"/>
              </a:rPr>
              <a:t>Oavsiktligt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chemeClr val="bg1"/>
                </a:solidFill>
                <a:effectLst/>
                <a:uLnTx/>
                <a:uFillTx/>
                <a:latin typeface="Arial"/>
                <a:ea typeface="+mn-ea"/>
                <a:cs typeface="+mn-cs"/>
              </a:rPr>
              <a:t>Tekniskt fel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chemeClr val="bg1"/>
                </a:solidFill>
                <a:effectLst/>
                <a:uLnTx/>
                <a:uFillTx/>
                <a:latin typeface="Arial"/>
                <a:ea typeface="+mn-ea"/>
                <a:cs typeface="+mn-cs"/>
              </a:rPr>
              <a:t>Processfel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chemeClr val="bg1"/>
                </a:solidFill>
                <a:effectLst/>
                <a:uLnTx/>
                <a:uFillTx/>
                <a:latin typeface="Arial"/>
                <a:ea typeface="+mn-ea"/>
                <a:cs typeface="+mn-cs"/>
              </a:rPr>
              <a:t>Naturfenomen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chemeClr val="bg1"/>
                </a:solidFill>
                <a:effectLst/>
                <a:uLnTx/>
                <a:uFillTx/>
                <a:latin typeface="Arial"/>
                <a:ea typeface="+mn-ea"/>
                <a:cs typeface="+mn-cs"/>
              </a:rPr>
              <a:t>Okänt</a:t>
            </a:r>
          </a:p>
        </p:txBody>
      </p:sp>
      <p:cxnSp>
        <p:nvCxnSpPr>
          <p:cNvPr id="6" name="Rak pilkoppling 5">
            <a:extLst>
              <a:ext uri="{FF2B5EF4-FFF2-40B4-BE49-F238E27FC236}">
                <a16:creationId xmlns:a16="http://schemas.microsoft.com/office/drawing/2014/main" id="{31447F81-4DC8-2B92-90FC-A9884E083AE2}"/>
              </a:ext>
            </a:extLst>
          </p:cNvPr>
          <p:cNvCxnSpPr>
            <a:cxnSpLocks/>
            <a:stCxn id="2" idx="3"/>
          </p:cNvCxnSpPr>
          <p:nvPr/>
        </p:nvCxnSpPr>
        <p:spPr>
          <a:xfrm>
            <a:off x="2687782" y="2494734"/>
            <a:ext cx="1340904" cy="32640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Rak pilkoppling 6">
            <a:extLst>
              <a:ext uri="{FF2B5EF4-FFF2-40B4-BE49-F238E27FC236}">
                <a16:creationId xmlns:a16="http://schemas.microsoft.com/office/drawing/2014/main" id="{10AEA7B7-E785-7525-BF55-4A58AFDE05FA}"/>
              </a:ext>
            </a:extLst>
          </p:cNvPr>
          <p:cNvCxnSpPr>
            <a:cxnSpLocks/>
            <a:stCxn id="4" idx="1"/>
          </p:cNvCxnSpPr>
          <p:nvPr/>
        </p:nvCxnSpPr>
        <p:spPr>
          <a:xfrm flipH="1">
            <a:off x="6766452" y="1318749"/>
            <a:ext cx="2811078" cy="13893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Rak pilkoppling 7">
            <a:extLst>
              <a:ext uri="{FF2B5EF4-FFF2-40B4-BE49-F238E27FC236}">
                <a16:creationId xmlns:a16="http://schemas.microsoft.com/office/drawing/2014/main" id="{4E3BD493-1E54-D170-470A-57325CA5856A}"/>
              </a:ext>
            </a:extLst>
          </p:cNvPr>
          <p:cNvCxnSpPr>
            <a:cxnSpLocks/>
            <a:stCxn id="5" idx="1"/>
          </p:cNvCxnSpPr>
          <p:nvPr/>
        </p:nvCxnSpPr>
        <p:spPr>
          <a:xfrm flipH="1" flipV="1">
            <a:off x="8735438" y="2708129"/>
            <a:ext cx="1437772" cy="84668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ktangel: rundade hörn 10">
            <a:extLst>
              <a:ext uri="{FF2B5EF4-FFF2-40B4-BE49-F238E27FC236}">
                <a16:creationId xmlns:a16="http://schemas.microsoft.com/office/drawing/2014/main" id="{34D6AE9F-ACC1-BC2A-A897-66618068B468}"/>
              </a:ext>
            </a:extLst>
          </p:cNvPr>
          <p:cNvSpPr/>
          <p:nvPr/>
        </p:nvSpPr>
        <p:spPr>
          <a:xfrm>
            <a:off x="4029391" y="2974166"/>
            <a:ext cx="5474122" cy="47492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88802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8293B20A-BDDF-17EE-6368-83707D873475}"/>
              </a:ext>
            </a:extLst>
          </p:cNvPr>
          <p:cNvPicPr>
            <a:picLocks noChangeAspect="1"/>
          </p:cNvPicPr>
          <p:nvPr/>
        </p:nvPicPr>
        <p:blipFill>
          <a:blip r:embed="rId3"/>
          <a:stretch>
            <a:fillRect/>
          </a:stretch>
        </p:blipFill>
        <p:spPr>
          <a:xfrm>
            <a:off x="3154218" y="181403"/>
            <a:ext cx="5883564" cy="6495194"/>
          </a:xfrm>
          <a:prstGeom prst="rect">
            <a:avLst/>
          </a:prstGeom>
        </p:spPr>
      </p:pic>
      <p:sp>
        <p:nvSpPr>
          <p:cNvPr id="19" name="Rektangel: rundade hörn 18">
            <a:extLst>
              <a:ext uri="{FF2B5EF4-FFF2-40B4-BE49-F238E27FC236}">
                <a16:creationId xmlns:a16="http://schemas.microsoft.com/office/drawing/2014/main" id="{62E18A13-530C-09CB-31EF-BB14DADD3454}"/>
              </a:ext>
            </a:extLst>
          </p:cNvPr>
          <p:cNvSpPr/>
          <p:nvPr/>
        </p:nvSpPr>
        <p:spPr>
          <a:xfrm>
            <a:off x="4237182" y="2531052"/>
            <a:ext cx="4888348" cy="39716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Rektangel: rundade hörn 19">
            <a:extLst>
              <a:ext uri="{FF2B5EF4-FFF2-40B4-BE49-F238E27FC236}">
                <a16:creationId xmlns:a16="http://schemas.microsoft.com/office/drawing/2014/main" id="{5E781381-8BFF-E413-5B7C-9669D264166B}"/>
              </a:ext>
            </a:extLst>
          </p:cNvPr>
          <p:cNvSpPr/>
          <p:nvPr/>
        </p:nvSpPr>
        <p:spPr>
          <a:xfrm>
            <a:off x="4237182" y="3911313"/>
            <a:ext cx="4888348" cy="118644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textruta 21">
            <a:extLst>
              <a:ext uri="{FF2B5EF4-FFF2-40B4-BE49-F238E27FC236}">
                <a16:creationId xmlns:a16="http://schemas.microsoft.com/office/drawing/2014/main" id="{796D2D13-7E4D-A376-0653-B6E51CE7EACD}"/>
              </a:ext>
            </a:extLst>
          </p:cNvPr>
          <p:cNvSpPr txBox="1"/>
          <p:nvPr/>
        </p:nvSpPr>
        <p:spPr>
          <a:xfrm>
            <a:off x="922628" y="2531052"/>
            <a:ext cx="1848715" cy="1292662"/>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chemeClr val="bg1"/>
                </a:solidFill>
                <a:effectLst/>
                <a:uLnTx/>
                <a:uFillTx/>
                <a:latin typeface="Arial"/>
                <a:ea typeface="+mn-ea"/>
                <a:cs typeface="+mn-cs"/>
              </a:rPr>
              <a:t>Hotnivå:</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chemeClr val="bg1"/>
                </a:solidFill>
                <a:effectLst/>
                <a:uLnTx/>
                <a:uFillTx/>
                <a:latin typeface="Arial"/>
                <a:ea typeface="+mn-ea"/>
                <a:cs typeface="+mn-cs"/>
              </a:rPr>
              <a:t>Inget identifierat hot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chemeClr val="bg1"/>
                </a:solidFill>
                <a:effectLst/>
                <a:uLnTx/>
                <a:uFillTx/>
                <a:latin typeface="Arial"/>
                <a:ea typeface="+mn-ea"/>
                <a:cs typeface="+mn-cs"/>
              </a:rPr>
              <a:t>Lågt hot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chemeClr val="bg1"/>
                </a:solidFill>
                <a:effectLst/>
                <a:uLnTx/>
                <a:uFillTx/>
                <a:latin typeface="Arial"/>
                <a:ea typeface="+mn-ea"/>
                <a:cs typeface="+mn-cs"/>
              </a:rPr>
              <a:t>Förhöjt hot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chemeClr val="bg1"/>
                </a:solidFill>
                <a:effectLst/>
                <a:uLnTx/>
                <a:uFillTx/>
                <a:latin typeface="Arial"/>
                <a:ea typeface="+mn-ea"/>
                <a:cs typeface="+mn-cs"/>
              </a:rPr>
              <a:t>Högt hot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chemeClr val="bg1"/>
                </a:solidFill>
                <a:effectLst/>
                <a:uLnTx/>
                <a:uFillTx/>
                <a:latin typeface="Arial"/>
                <a:ea typeface="+mn-ea"/>
                <a:cs typeface="+mn-cs"/>
              </a:rPr>
              <a:t>Mycket högt hot</a:t>
            </a:r>
          </a:p>
        </p:txBody>
      </p:sp>
      <p:cxnSp>
        <p:nvCxnSpPr>
          <p:cNvPr id="23" name="Rak pilkoppling 22">
            <a:extLst>
              <a:ext uri="{FF2B5EF4-FFF2-40B4-BE49-F238E27FC236}">
                <a16:creationId xmlns:a16="http://schemas.microsoft.com/office/drawing/2014/main" id="{6F52E84E-A334-3FCC-80FC-8F8182B212FC}"/>
              </a:ext>
            </a:extLst>
          </p:cNvPr>
          <p:cNvCxnSpPr>
            <a:cxnSpLocks/>
            <a:stCxn id="22" idx="3"/>
          </p:cNvCxnSpPr>
          <p:nvPr/>
        </p:nvCxnSpPr>
        <p:spPr>
          <a:xfrm>
            <a:off x="2771343" y="3177383"/>
            <a:ext cx="1465839" cy="2037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Rektangel: rundade hörn 25">
            <a:extLst>
              <a:ext uri="{FF2B5EF4-FFF2-40B4-BE49-F238E27FC236}">
                <a16:creationId xmlns:a16="http://schemas.microsoft.com/office/drawing/2014/main" id="{D390AB4F-3678-D3C6-F86E-49432D29A90F}"/>
              </a:ext>
            </a:extLst>
          </p:cNvPr>
          <p:cNvSpPr/>
          <p:nvPr/>
        </p:nvSpPr>
        <p:spPr>
          <a:xfrm>
            <a:off x="8100290" y="6376309"/>
            <a:ext cx="1025240" cy="39716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44136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2" grpId="0" animBg="1"/>
      <p:bldP spid="2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76DB237C-1E65-0E6F-104F-4AA6BA219B94}"/>
              </a:ext>
            </a:extLst>
          </p:cNvPr>
          <p:cNvPicPr>
            <a:picLocks noChangeAspect="1"/>
          </p:cNvPicPr>
          <p:nvPr/>
        </p:nvPicPr>
        <p:blipFill>
          <a:blip r:embed="rId3"/>
          <a:stretch>
            <a:fillRect/>
          </a:stretch>
        </p:blipFill>
        <p:spPr>
          <a:xfrm>
            <a:off x="328108" y="823744"/>
            <a:ext cx="11535784" cy="4475392"/>
          </a:xfrm>
          <a:prstGeom prst="rect">
            <a:avLst/>
          </a:prstGeom>
        </p:spPr>
      </p:pic>
      <p:sp>
        <p:nvSpPr>
          <p:cNvPr id="2" name="Rektangel: rundade hörn 1">
            <a:extLst>
              <a:ext uri="{FF2B5EF4-FFF2-40B4-BE49-F238E27FC236}">
                <a16:creationId xmlns:a16="http://schemas.microsoft.com/office/drawing/2014/main" id="{01C7A7BB-442D-8ABA-EB97-E102F20F7F5A}"/>
              </a:ext>
            </a:extLst>
          </p:cNvPr>
          <p:cNvSpPr/>
          <p:nvPr/>
        </p:nvSpPr>
        <p:spPr>
          <a:xfrm>
            <a:off x="1163781" y="4722999"/>
            <a:ext cx="1025240" cy="39716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720786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728BE522-2BA8-D7C5-6201-461C864B9AFA}"/>
              </a:ext>
            </a:extLst>
          </p:cNvPr>
          <p:cNvPicPr>
            <a:picLocks noChangeAspect="1"/>
          </p:cNvPicPr>
          <p:nvPr/>
        </p:nvPicPr>
        <p:blipFill>
          <a:blip r:embed="rId3"/>
          <a:stretch>
            <a:fillRect/>
          </a:stretch>
        </p:blipFill>
        <p:spPr>
          <a:xfrm>
            <a:off x="321547" y="1080517"/>
            <a:ext cx="11548905" cy="4696965"/>
          </a:xfrm>
          <a:prstGeom prst="rect">
            <a:avLst/>
          </a:prstGeom>
        </p:spPr>
      </p:pic>
    </p:spTree>
    <p:extLst>
      <p:ext uri="{BB962C8B-B14F-4D97-AF65-F5344CB8AC3E}">
        <p14:creationId xmlns:p14="http://schemas.microsoft.com/office/powerpoint/2010/main" val="3835287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7EDE538-C3B0-E2A5-23F8-1D45C03E5D08}"/>
              </a:ext>
            </a:extLst>
          </p:cNvPr>
          <p:cNvSpPr>
            <a:spLocks noGrp="1"/>
          </p:cNvSpPr>
          <p:nvPr>
            <p:ph type="title"/>
          </p:nvPr>
        </p:nvSpPr>
        <p:spPr/>
        <p:txBody>
          <a:bodyPr/>
          <a:lstStyle/>
          <a:p>
            <a:r>
              <a:rPr lang="sv-SE" dirty="0"/>
              <a:t>Välkommen!</a:t>
            </a:r>
          </a:p>
        </p:txBody>
      </p:sp>
      <p:sp>
        <p:nvSpPr>
          <p:cNvPr id="3" name="Platshållare för innehåll 2">
            <a:extLst>
              <a:ext uri="{FF2B5EF4-FFF2-40B4-BE49-F238E27FC236}">
                <a16:creationId xmlns:a16="http://schemas.microsoft.com/office/drawing/2014/main" id="{B29E3D7E-1E75-1624-F3C4-9124D2DD473E}"/>
              </a:ext>
            </a:extLst>
          </p:cNvPr>
          <p:cNvSpPr>
            <a:spLocks noGrp="1"/>
          </p:cNvSpPr>
          <p:nvPr>
            <p:ph idx="1"/>
          </p:nvPr>
        </p:nvSpPr>
        <p:spPr/>
        <p:txBody>
          <a:bodyPr/>
          <a:lstStyle/>
          <a:p>
            <a:r>
              <a:rPr lang="sv-SE" dirty="0"/>
              <a:t>Välkommen till det andra användarforumet</a:t>
            </a:r>
          </a:p>
          <a:p>
            <a:pPr lvl="1"/>
            <a:r>
              <a:rPr lang="sv-SE" dirty="0"/>
              <a:t>Vi formar tillsammans kommande versioner av KLASSA!</a:t>
            </a:r>
          </a:p>
          <a:p>
            <a:r>
              <a:rPr lang="sv-SE" dirty="0"/>
              <a:t>Syftet och målet med KLASSA</a:t>
            </a:r>
          </a:p>
          <a:p>
            <a:r>
              <a:rPr lang="sv-SE" dirty="0"/>
              <a:t>Finansieringen av KLASSA</a:t>
            </a:r>
          </a:p>
          <a:p>
            <a:r>
              <a:rPr lang="sv-SE" dirty="0"/>
              <a:t>Vad gör SKR mer inom ramen för cybersäkerhet?</a:t>
            </a:r>
          </a:p>
          <a:p>
            <a:pPr lvl="1"/>
            <a:r>
              <a:rPr lang="sv-SE" dirty="0"/>
              <a:t>SKR:s cybersäkerhetssatsning</a:t>
            </a:r>
          </a:p>
          <a:p>
            <a:pPr lvl="1"/>
            <a:r>
              <a:rPr lang="sv-SE" dirty="0"/>
              <a:t>Ett axplock av tidigare SKR-initiativ</a:t>
            </a:r>
          </a:p>
        </p:txBody>
      </p:sp>
    </p:spTree>
    <p:extLst>
      <p:ext uri="{BB962C8B-B14F-4D97-AF65-F5344CB8AC3E}">
        <p14:creationId xmlns:p14="http://schemas.microsoft.com/office/powerpoint/2010/main" val="19267244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76DB237C-1E65-0E6F-104F-4AA6BA219B94}"/>
              </a:ext>
            </a:extLst>
          </p:cNvPr>
          <p:cNvPicPr>
            <a:picLocks noChangeAspect="1"/>
          </p:cNvPicPr>
          <p:nvPr/>
        </p:nvPicPr>
        <p:blipFill>
          <a:blip r:embed="rId3"/>
          <a:stretch>
            <a:fillRect/>
          </a:stretch>
        </p:blipFill>
        <p:spPr>
          <a:xfrm>
            <a:off x="328108" y="823744"/>
            <a:ext cx="11535784" cy="4475392"/>
          </a:xfrm>
          <a:prstGeom prst="rect">
            <a:avLst/>
          </a:prstGeom>
        </p:spPr>
      </p:pic>
      <p:sp>
        <p:nvSpPr>
          <p:cNvPr id="2" name="Rektangel: rundade hörn 1">
            <a:extLst>
              <a:ext uri="{FF2B5EF4-FFF2-40B4-BE49-F238E27FC236}">
                <a16:creationId xmlns:a16="http://schemas.microsoft.com/office/drawing/2014/main" id="{01C7A7BB-442D-8ABA-EB97-E102F20F7F5A}"/>
              </a:ext>
            </a:extLst>
          </p:cNvPr>
          <p:cNvSpPr/>
          <p:nvPr/>
        </p:nvSpPr>
        <p:spPr>
          <a:xfrm>
            <a:off x="9744363" y="4538272"/>
            <a:ext cx="1025240" cy="39716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91144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C64B59FD-F5EE-FCD0-FAE2-60AB08539087}"/>
              </a:ext>
            </a:extLst>
          </p:cNvPr>
          <p:cNvPicPr>
            <a:picLocks noChangeAspect="1"/>
          </p:cNvPicPr>
          <p:nvPr/>
        </p:nvPicPr>
        <p:blipFill>
          <a:blip r:embed="rId3"/>
          <a:stretch>
            <a:fillRect/>
          </a:stretch>
        </p:blipFill>
        <p:spPr>
          <a:xfrm>
            <a:off x="2342082" y="206330"/>
            <a:ext cx="7507835" cy="6445339"/>
          </a:xfrm>
          <a:prstGeom prst="rect">
            <a:avLst/>
          </a:prstGeom>
        </p:spPr>
      </p:pic>
      <p:sp>
        <p:nvSpPr>
          <p:cNvPr id="4" name="textruta 3">
            <a:extLst>
              <a:ext uri="{FF2B5EF4-FFF2-40B4-BE49-F238E27FC236}">
                <a16:creationId xmlns:a16="http://schemas.microsoft.com/office/drawing/2014/main" id="{07359AE0-2326-E48C-465D-64F66BE0E566}"/>
              </a:ext>
            </a:extLst>
          </p:cNvPr>
          <p:cNvSpPr txBox="1"/>
          <p:nvPr/>
        </p:nvSpPr>
        <p:spPr>
          <a:xfrm>
            <a:off x="369455" y="1237941"/>
            <a:ext cx="2124364" cy="1107996"/>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chemeClr val="bg1"/>
                </a:solidFill>
                <a:effectLst/>
                <a:uLnTx/>
                <a:uFillTx/>
                <a:latin typeface="Arial"/>
                <a:ea typeface="+mn-ea"/>
                <a:cs typeface="+mn-cs"/>
              </a:rPr>
              <a:t>Konsekvensnivå:</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chemeClr val="bg1"/>
                </a:solidFill>
                <a:effectLst/>
                <a:uLnTx/>
                <a:uFillTx/>
                <a:latin typeface="Arial"/>
                <a:ea typeface="+mn-ea"/>
                <a:cs typeface="+mn-cs"/>
              </a:rPr>
              <a:t>Försumbar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chemeClr val="bg1"/>
                </a:solidFill>
                <a:effectLst/>
                <a:uLnTx/>
                <a:uFillTx/>
                <a:latin typeface="Arial"/>
                <a:ea typeface="+mn-ea"/>
                <a:cs typeface="+mn-cs"/>
              </a:rPr>
              <a:t>Måttlig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chemeClr val="bg1"/>
                </a:solidFill>
                <a:effectLst/>
                <a:uLnTx/>
                <a:uFillTx/>
                <a:latin typeface="Arial"/>
                <a:ea typeface="+mn-ea"/>
                <a:cs typeface="+mn-cs"/>
              </a:rPr>
              <a:t>Betydande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chemeClr val="bg1"/>
                </a:solidFill>
                <a:effectLst/>
                <a:uLnTx/>
                <a:uFillTx/>
                <a:latin typeface="Arial"/>
                <a:ea typeface="+mn-ea"/>
                <a:cs typeface="+mn-cs"/>
              </a:rPr>
              <a:t>Avgörande</a:t>
            </a:r>
          </a:p>
        </p:txBody>
      </p:sp>
      <p:sp>
        <p:nvSpPr>
          <p:cNvPr id="5" name="textruta 4">
            <a:extLst>
              <a:ext uri="{FF2B5EF4-FFF2-40B4-BE49-F238E27FC236}">
                <a16:creationId xmlns:a16="http://schemas.microsoft.com/office/drawing/2014/main" id="{B546E5D1-8CBE-22DB-E055-BD6D55BE2AF1}"/>
              </a:ext>
            </a:extLst>
          </p:cNvPr>
          <p:cNvSpPr txBox="1"/>
          <p:nvPr/>
        </p:nvSpPr>
        <p:spPr>
          <a:xfrm>
            <a:off x="369455" y="3641340"/>
            <a:ext cx="2124364" cy="1292662"/>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chemeClr val="bg1"/>
                </a:solidFill>
                <a:effectLst/>
                <a:uLnTx/>
                <a:uFillTx/>
                <a:latin typeface="Arial"/>
                <a:ea typeface="+mn-ea"/>
                <a:cs typeface="+mn-cs"/>
              </a:rPr>
              <a:t>Sannolikhetsnivå:</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chemeClr val="bg1"/>
                </a:solidFill>
                <a:effectLst/>
                <a:uLnTx/>
                <a:uFillTx/>
                <a:latin typeface="Arial"/>
                <a:ea typeface="+mn-ea"/>
                <a:cs typeface="+mn-cs"/>
              </a:rPr>
              <a:t>Mycket låg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chemeClr val="bg1"/>
                </a:solidFill>
                <a:effectLst/>
                <a:uLnTx/>
                <a:uFillTx/>
                <a:latin typeface="Arial"/>
                <a:ea typeface="+mn-ea"/>
                <a:cs typeface="+mn-cs"/>
              </a:rPr>
              <a:t>Låg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chemeClr val="bg1"/>
                </a:solidFill>
                <a:effectLst/>
                <a:uLnTx/>
                <a:uFillTx/>
                <a:latin typeface="Arial"/>
                <a:ea typeface="+mn-ea"/>
                <a:cs typeface="+mn-cs"/>
              </a:rPr>
              <a:t>Medel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chemeClr val="bg1"/>
                </a:solidFill>
                <a:effectLst/>
                <a:uLnTx/>
                <a:uFillTx/>
                <a:latin typeface="Arial"/>
                <a:ea typeface="+mn-ea"/>
                <a:cs typeface="+mn-cs"/>
              </a:rPr>
              <a:t>Hög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chemeClr val="bg1"/>
                </a:solidFill>
                <a:effectLst/>
                <a:uLnTx/>
                <a:uFillTx/>
                <a:latin typeface="Arial"/>
                <a:ea typeface="+mn-ea"/>
                <a:cs typeface="+mn-cs"/>
              </a:rPr>
              <a:t>Mycket hög</a:t>
            </a:r>
          </a:p>
        </p:txBody>
      </p:sp>
      <p:sp>
        <p:nvSpPr>
          <p:cNvPr id="6" name="textruta 5">
            <a:extLst>
              <a:ext uri="{FF2B5EF4-FFF2-40B4-BE49-F238E27FC236}">
                <a16:creationId xmlns:a16="http://schemas.microsoft.com/office/drawing/2014/main" id="{896AFCF9-909A-944B-ACC4-21EFDB6A32FF}"/>
              </a:ext>
            </a:extLst>
          </p:cNvPr>
          <p:cNvSpPr txBox="1"/>
          <p:nvPr/>
        </p:nvSpPr>
        <p:spPr>
          <a:xfrm>
            <a:off x="369455" y="2522493"/>
            <a:ext cx="2124364" cy="923330"/>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chemeClr val="bg1"/>
                </a:solidFill>
                <a:effectLst/>
                <a:uLnTx/>
                <a:uFillTx/>
                <a:latin typeface="Arial"/>
                <a:ea typeface="+mn-ea"/>
                <a:cs typeface="+mn-cs"/>
              </a:rPr>
              <a:t>Sårbarhetsnivå:</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chemeClr val="bg1"/>
                </a:solidFill>
                <a:effectLst/>
                <a:uLnTx/>
                <a:uFillTx/>
                <a:latin typeface="Arial"/>
                <a:ea typeface="+mn-ea"/>
                <a:cs typeface="+mn-cs"/>
              </a:rPr>
              <a:t>Låg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chemeClr val="bg1"/>
                </a:solidFill>
                <a:effectLst/>
                <a:uLnTx/>
                <a:uFillTx/>
                <a:latin typeface="Arial"/>
                <a:ea typeface="+mn-ea"/>
                <a:cs typeface="+mn-cs"/>
              </a:rPr>
              <a:t>Medel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chemeClr val="bg1"/>
                </a:solidFill>
                <a:effectLst/>
                <a:uLnTx/>
                <a:uFillTx/>
                <a:latin typeface="Arial"/>
                <a:ea typeface="+mn-ea"/>
                <a:cs typeface="+mn-cs"/>
              </a:rPr>
              <a:t>Hög</a:t>
            </a:r>
          </a:p>
        </p:txBody>
      </p:sp>
      <p:cxnSp>
        <p:nvCxnSpPr>
          <p:cNvPr id="7" name="Rak pilkoppling 6">
            <a:extLst>
              <a:ext uri="{FF2B5EF4-FFF2-40B4-BE49-F238E27FC236}">
                <a16:creationId xmlns:a16="http://schemas.microsoft.com/office/drawing/2014/main" id="{E3EEE519-A266-2DA3-7FAB-A5588B884225}"/>
              </a:ext>
            </a:extLst>
          </p:cNvPr>
          <p:cNvCxnSpPr>
            <a:cxnSpLocks/>
            <a:stCxn id="4" idx="3"/>
          </p:cNvCxnSpPr>
          <p:nvPr/>
        </p:nvCxnSpPr>
        <p:spPr>
          <a:xfrm>
            <a:off x="2493819" y="1791939"/>
            <a:ext cx="1200726" cy="34166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Rak pilkoppling 9">
            <a:extLst>
              <a:ext uri="{FF2B5EF4-FFF2-40B4-BE49-F238E27FC236}">
                <a16:creationId xmlns:a16="http://schemas.microsoft.com/office/drawing/2014/main" id="{BD0B4B70-0967-5978-8DC6-8F16290E1763}"/>
              </a:ext>
            </a:extLst>
          </p:cNvPr>
          <p:cNvCxnSpPr>
            <a:cxnSpLocks/>
            <a:stCxn id="6" idx="3"/>
          </p:cNvCxnSpPr>
          <p:nvPr/>
        </p:nvCxnSpPr>
        <p:spPr>
          <a:xfrm flipV="1">
            <a:off x="2493819" y="2854036"/>
            <a:ext cx="1200726" cy="13012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Rak pilkoppling 12">
            <a:extLst>
              <a:ext uri="{FF2B5EF4-FFF2-40B4-BE49-F238E27FC236}">
                <a16:creationId xmlns:a16="http://schemas.microsoft.com/office/drawing/2014/main" id="{F3304EF8-CBD5-7340-5EAF-568B344CBCF3}"/>
              </a:ext>
            </a:extLst>
          </p:cNvPr>
          <p:cNvCxnSpPr>
            <a:cxnSpLocks/>
            <a:stCxn id="5" idx="3"/>
          </p:cNvCxnSpPr>
          <p:nvPr/>
        </p:nvCxnSpPr>
        <p:spPr>
          <a:xfrm flipV="1">
            <a:off x="2493819" y="3641340"/>
            <a:ext cx="1200726" cy="64633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ruta 15">
            <a:extLst>
              <a:ext uri="{FF2B5EF4-FFF2-40B4-BE49-F238E27FC236}">
                <a16:creationId xmlns:a16="http://schemas.microsoft.com/office/drawing/2014/main" id="{F6C44181-BD90-1CCD-2C95-88B7779FABFE}"/>
              </a:ext>
            </a:extLst>
          </p:cNvPr>
          <p:cNvSpPr txBox="1"/>
          <p:nvPr/>
        </p:nvSpPr>
        <p:spPr>
          <a:xfrm rot="2285166">
            <a:off x="6796441" y="2820602"/>
            <a:ext cx="2829621" cy="400110"/>
          </a:xfrm>
          <a:prstGeom prst="rect">
            <a:avLst/>
          </a:prstGeom>
          <a:solidFill>
            <a:srgbClr val="FF0000"/>
          </a:solidFill>
          <a:ln>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prstClr val="white"/>
                </a:solidFill>
                <a:effectLst/>
                <a:uLnTx/>
                <a:uFillTx/>
                <a:latin typeface="Arial"/>
                <a:ea typeface="+mn-ea"/>
                <a:cs typeface="+mn-cs"/>
              </a:rPr>
              <a:t>Glöm inte motivering!</a:t>
            </a:r>
          </a:p>
        </p:txBody>
      </p:sp>
    </p:spTree>
    <p:extLst>
      <p:ext uri="{BB962C8B-B14F-4D97-AF65-F5344CB8AC3E}">
        <p14:creationId xmlns:p14="http://schemas.microsoft.com/office/powerpoint/2010/main" val="177156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B526AAA9-2164-E7F0-78EB-D78360A83885}"/>
              </a:ext>
            </a:extLst>
          </p:cNvPr>
          <p:cNvPicPr>
            <a:picLocks noChangeAspect="1"/>
          </p:cNvPicPr>
          <p:nvPr/>
        </p:nvPicPr>
        <p:blipFill>
          <a:blip r:embed="rId3"/>
          <a:stretch>
            <a:fillRect/>
          </a:stretch>
        </p:blipFill>
        <p:spPr>
          <a:xfrm>
            <a:off x="2614231" y="236797"/>
            <a:ext cx="6963537" cy="6384405"/>
          </a:xfrm>
          <a:prstGeom prst="rect">
            <a:avLst/>
          </a:prstGeom>
        </p:spPr>
      </p:pic>
      <p:sp>
        <p:nvSpPr>
          <p:cNvPr id="4" name="Rektangel: rundade hörn 3">
            <a:extLst>
              <a:ext uri="{FF2B5EF4-FFF2-40B4-BE49-F238E27FC236}">
                <a16:creationId xmlns:a16="http://schemas.microsoft.com/office/drawing/2014/main" id="{28C004D5-C669-F27A-31D6-AE0EC70B9B1A}"/>
              </a:ext>
            </a:extLst>
          </p:cNvPr>
          <p:cNvSpPr/>
          <p:nvPr/>
        </p:nvSpPr>
        <p:spPr>
          <a:xfrm>
            <a:off x="3426691" y="3911313"/>
            <a:ext cx="6151077" cy="63297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ruta 5">
            <a:extLst>
              <a:ext uri="{FF2B5EF4-FFF2-40B4-BE49-F238E27FC236}">
                <a16:creationId xmlns:a16="http://schemas.microsoft.com/office/drawing/2014/main" id="{5614F3CE-E9E8-2B73-EB4D-3C9A1BF3A5C0}"/>
              </a:ext>
            </a:extLst>
          </p:cNvPr>
          <p:cNvSpPr txBox="1"/>
          <p:nvPr/>
        </p:nvSpPr>
        <p:spPr>
          <a:xfrm>
            <a:off x="1284536" y="2577355"/>
            <a:ext cx="10565719" cy="738664"/>
          </a:xfrm>
          <a:prstGeom prst="rect">
            <a:avLst/>
          </a:prstGeom>
          <a:solidFill>
            <a:srgbClr val="FF0000"/>
          </a:solid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Riskformulering: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prstClr val="white"/>
                </a:solidFill>
                <a:effectLst/>
                <a:uLnTx/>
                <a:uFillTx/>
                <a:latin typeface="Arial"/>
                <a:ea typeface="+mn-ea"/>
                <a:cs typeface="+mn-cs"/>
              </a:rPr>
              <a:t>Systemadministratörer får obehörig åtkomst till Känsliga personuppgifter (patientdata) i journalsystemet p.g.a. oavsiktligt mänskligt fel. Riskens sannolikhet är Hög och innebär Betydande skada.</a:t>
            </a:r>
          </a:p>
        </p:txBody>
      </p:sp>
      <p:sp>
        <p:nvSpPr>
          <p:cNvPr id="7" name="Rektangel: rundade hörn 6">
            <a:extLst>
              <a:ext uri="{FF2B5EF4-FFF2-40B4-BE49-F238E27FC236}">
                <a16:creationId xmlns:a16="http://schemas.microsoft.com/office/drawing/2014/main" id="{D1C96312-796C-2291-E821-B5C3C0B27C45}"/>
              </a:ext>
            </a:extLst>
          </p:cNvPr>
          <p:cNvSpPr/>
          <p:nvPr/>
        </p:nvSpPr>
        <p:spPr>
          <a:xfrm>
            <a:off x="8617528" y="6154635"/>
            <a:ext cx="932532" cy="39716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660671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 4">
            <a:extLst>
              <a:ext uri="{FF2B5EF4-FFF2-40B4-BE49-F238E27FC236}">
                <a16:creationId xmlns:a16="http://schemas.microsoft.com/office/drawing/2014/main" id="{379DEF41-F6B7-241A-DA8E-AB8102EF3286}"/>
              </a:ext>
            </a:extLst>
          </p:cNvPr>
          <p:cNvGrpSpPr/>
          <p:nvPr/>
        </p:nvGrpSpPr>
        <p:grpSpPr>
          <a:xfrm>
            <a:off x="1955900" y="2020715"/>
            <a:ext cx="8110046" cy="2657758"/>
            <a:chOff x="478795" y="1146512"/>
            <a:chExt cx="8110046" cy="2657758"/>
          </a:xfrm>
        </p:grpSpPr>
        <p:cxnSp>
          <p:nvCxnSpPr>
            <p:cNvPr id="6" name="Rak koppling 5">
              <a:extLst>
                <a:ext uri="{FF2B5EF4-FFF2-40B4-BE49-F238E27FC236}">
                  <a16:creationId xmlns:a16="http://schemas.microsoft.com/office/drawing/2014/main" id="{F16B689E-0772-297C-15E6-AEE73088DDA8}"/>
                </a:ext>
              </a:extLst>
            </p:cNvPr>
            <p:cNvCxnSpPr/>
            <p:nvPr/>
          </p:nvCxnSpPr>
          <p:spPr>
            <a:xfrm flipV="1">
              <a:off x="899592" y="1146512"/>
              <a:ext cx="4032448" cy="2232248"/>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 name="Rak koppling 6">
              <a:extLst>
                <a:ext uri="{FF2B5EF4-FFF2-40B4-BE49-F238E27FC236}">
                  <a16:creationId xmlns:a16="http://schemas.microsoft.com/office/drawing/2014/main" id="{BDAA2856-C581-A1EC-7CCA-9769250132D9}"/>
                </a:ext>
              </a:extLst>
            </p:cNvPr>
            <p:cNvCxnSpPr/>
            <p:nvPr/>
          </p:nvCxnSpPr>
          <p:spPr>
            <a:xfrm flipV="1">
              <a:off x="4556393" y="1319071"/>
              <a:ext cx="4032448" cy="2232248"/>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F126BD46-024E-B986-BD11-155060B14FDA}"/>
                </a:ext>
              </a:extLst>
            </p:cNvPr>
            <p:cNvCxnSpPr/>
            <p:nvPr/>
          </p:nvCxnSpPr>
          <p:spPr>
            <a:xfrm flipV="1">
              <a:off x="478795" y="3723878"/>
              <a:ext cx="8056512" cy="80392"/>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9" name="textruta 8">
            <a:extLst>
              <a:ext uri="{FF2B5EF4-FFF2-40B4-BE49-F238E27FC236}">
                <a16:creationId xmlns:a16="http://schemas.microsoft.com/office/drawing/2014/main" id="{241B42B8-9E0A-99C1-3620-55963871F1D8}"/>
              </a:ext>
            </a:extLst>
          </p:cNvPr>
          <p:cNvSpPr txBox="1"/>
          <p:nvPr/>
        </p:nvSpPr>
        <p:spPr>
          <a:xfrm>
            <a:off x="5878865" y="2254750"/>
            <a:ext cx="30243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chemeClr val="bg1"/>
                </a:solidFill>
                <a:effectLst/>
                <a:uLnTx/>
                <a:uFillTx/>
                <a:latin typeface="Frutiger 45 Light"/>
                <a:ea typeface="+mn-ea"/>
                <a:cs typeface="+mn-cs"/>
              </a:rPr>
              <a:t>”Risk för bristande rutiner för hantering av lösenord”</a:t>
            </a:r>
          </a:p>
        </p:txBody>
      </p:sp>
      <p:sp>
        <p:nvSpPr>
          <p:cNvPr id="10" name="textruta 9">
            <a:extLst>
              <a:ext uri="{FF2B5EF4-FFF2-40B4-BE49-F238E27FC236}">
                <a16:creationId xmlns:a16="http://schemas.microsoft.com/office/drawing/2014/main" id="{EF253E69-D59A-A9B0-F904-FF80F027CBFB}"/>
              </a:ext>
            </a:extLst>
          </p:cNvPr>
          <p:cNvSpPr txBox="1"/>
          <p:nvPr/>
        </p:nvSpPr>
        <p:spPr>
          <a:xfrm>
            <a:off x="6829523" y="4059879"/>
            <a:ext cx="35702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chemeClr val="bg1"/>
                </a:solidFill>
                <a:effectLst/>
                <a:uLnTx/>
                <a:uFillTx/>
                <a:latin typeface="Frutiger 45 Light"/>
                <a:ea typeface="+mn-ea"/>
                <a:cs typeface="+mn-cs"/>
              </a:rPr>
              <a:t>”Risk för förlorad konfidentialitet”</a:t>
            </a:r>
          </a:p>
        </p:txBody>
      </p:sp>
      <p:sp>
        <p:nvSpPr>
          <p:cNvPr id="11" name="textruta 10">
            <a:extLst>
              <a:ext uri="{FF2B5EF4-FFF2-40B4-BE49-F238E27FC236}">
                <a16:creationId xmlns:a16="http://schemas.microsoft.com/office/drawing/2014/main" id="{0F256445-58F8-E95D-C5A2-E1A40E8FA295}"/>
              </a:ext>
            </a:extLst>
          </p:cNvPr>
          <p:cNvSpPr txBox="1"/>
          <p:nvPr/>
        </p:nvSpPr>
        <p:spPr>
          <a:xfrm>
            <a:off x="4085746" y="5465643"/>
            <a:ext cx="56989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chemeClr val="bg1"/>
                </a:solidFill>
                <a:effectLst/>
                <a:uLnTx/>
                <a:uFillTx/>
                <a:latin typeface="Frutiger 45 Light"/>
                <a:ea typeface="+mn-ea"/>
                <a:cs typeface="+mn-cs"/>
              </a:rPr>
              <a:t>”Risk för omorganisation av </a:t>
            </a:r>
            <a:r>
              <a:rPr kumimoji="0" lang="sv-SE" sz="1800" b="0" i="0" u="none" strike="noStrike" kern="1200" cap="none" spc="0" normalizeH="0" baseline="0" noProof="0" dirty="0" err="1">
                <a:ln>
                  <a:noFill/>
                </a:ln>
                <a:solidFill>
                  <a:schemeClr val="bg1"/>
                </a:solidFill>
                <a:effectLst/>
                <a:uLnTx/>
                <a:uFillTx/>
                <a:latin typeface="Frutiger 45 Light"/>
                <a:ea typeface="+mn-ea"/>
                <a:cs typeface="+mn-cs"/>
              </a:rPr>
              <a:t>Security</a:t>
            </a:r>
            <a:r>
              <a:rPr kumimoji="0" lang="sv-SE" sz="1800" b="0" i="0" u="none" strike="noStrike" kern="1200" cap="none" spc="0" normalizeH="0" baseline="0" noProof="0" dirty="0">
                <a:ln>
                  <a:noFill/>
                </a:ln>
                <a:solidFill>
                  <a:schemeClr val="bg1"/>
                </a:solidFill>
                <a:effectLst/>
                <a:uLnTx/>
                <a:uFillTx/>
                <a:latin typeface="Frutiger 45 Light"/>
                <a:ea typeface="+mn-ea"/>
                <a:cs typeface="+mn-cs"/>
              </a:rPr>
              <a:t>-Operation-Center”</a:t>
            </a:r>
          </a:p>
        </p:txBody>
      </p:sp>
      <p:sp>
        <p:nvSpPr>
          <p:cNvPr id="12" name="Rektangel 11">
            <a:extLst>
              <a:ext uri="{FF2B5EF4-FFF2-40B4-BE49-F238E27FC236}">
                <a16:creationId xmlns:a16="http://schemas.microsoft.com/office/drawing/2014/main" id="{404C611F-070D-7F92-C080-BDD3B942B2C8}"/>
              </a:ext>
            </a:extLst>
          </p:cNvPr>
          <p:cNvSpPr/>
          <p:nvPr/>
        </p:nvSpPr>
        <p:spPr>
          <a:xfrm>
            <a:off x="1611861" y="1956833"/>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chemeClr val="bg1"/>
                </a:solidFill>
                <a:effectLst/>
                <a:uLnTx/>
                <a:uFillTx/>
                <a:latin typeface="Frutiger 45 Light"/>
                <a:ea typeface="+mn-ea"/>
                <a:cs typeface="+mn-cs"/>
              </a:rPr>
              <a:t>”Risk för angrepp med hjälp av eller via sociala metoder”</a:t>
            </a:r>
          </a:p>
        </p:txBody>
      </p:sp>
      <p:sp>
        <p:nvSpPr>
          <p:cNvPr id="13" name="textruta 12">
            <a:extLst>
              <a:ext uri="{FF2B5EF4-FFF2-40B4-BE49-F238E27FC236}">
                <a16:creationId xmlns:a16="http://schemas.microsoft.com/office/drawing/2014/main" id="{537B3C6D-956E-05FC-9EDE-8DD259608B4E}"/>
              </a:ext>
            </a:extLst>
          </p:cNvPr>
          <p:cNvSpPr txBox="1"/>
          <p:nvPr/>
        </p:nvSpPr>
        <p:spPr>
          <a:xfrm>
            <a:off x="4625909" y="3013053"/>
            <a:ext cx="3168352" cy="6541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chemeClr val="bg1"/>
                </a:solidFill>
                <a:effectLst/>
                <a:uLnTx/>
                <a:uFillTx/>
                <a:latin typeface="Frutiger 45 Light"/>
                <a:ea typeface="+mn-ea"/>
                <a:cs typeface="+mn-cs"/>
              </a:rPr>
              <a:t>”Risk för fel i stödjande infra-strukturkomponenter”</a:t>
            </a:r>
          </a:p>
        </p:txBody>
      </p:sp>
      <p:sp>
        <p:nvSpPr>
          <p:cNvPr id="14" name="textruta 13">
            <a:extLst>
              <a:ext uri="{FF2B5EF4-FFF2-40B4-BE49-F238E27FC236}">
                <a16:creationId xmlns:a16="http://schemas.microsoft.com/office/drawing/2014/main" id="{B90373AE-2318-3055-F180-5EE5D507D0B0}"/>
              </a:ext>
            </a:extLst>
          </p:cNvPr>
          <p:cNvSpPr txBox="1"/>
          <p:nvPr/>
        </p:nvSpPr>
        <p:spPr>
          <a:xfrm>
            <a:off x="1604087" y="3300740"/>
            <a:ext cx="16236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chemeClr val="bg1"/>
                </a:solidFill>
                <a:effectLst/>
                <a:uLnTx/>
                <a:uFillTx/>
                <a:latin typeface="Frutiger 45 Light"/>
                <a:ea typeface="+mn-ea"/>
                <a:cs typeface="+mn-cs"/>
              </a:rPr>
              <a:t>”Risk för skadlig kod”</a:t>
            </a:r>
          </a:p>
        </p:txBody>
      </p:sp>
      <p:sp>
        <p:nvSpPr>
          <p:cNvPr id="15" name="textruta 14">
            <a:extLst>
              <a:ext uri="{FF2B5EF4-FFF2-40B4-BE49-F238E27FC236}">
                <a16:creationId xmlns:a16="http://schemas.microsoft.com/office/drawing/2014/main" id="{363F9E02-8F2A-E15F-9F28-09390EF588C0}"/>
              </a:ext>
            </a:extLst>
          </p:cNvPr>
          <p:cNvSpPr txBox="1"/>
          <p:nvPr/>
        </p:nvSpPr>
        <p:spPr>
          <a:xfrm>
            <a:off x="2450799" y="2620393"/>
            <a:ext cx="2622027" cy="6631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chemeClr val="bg1"/>
                </a:solidFill>
                <a:effectLst/>
                <a:uLnTx/>
                <a:uFillTx/>
                <a:latin typeface="Frutiger 45 Light"/>
                <a:ea typeface="+mn-ea"/>
                <a:cs typeface="+mn-cs"/>
              </a:rPr>
              <a:t>”Risk för man-in-the-</a:t>
            </a:r>
            <a:r>
              <a:rPr kumimoji="0" lang="sv-SE" sz="1800" b="0" i="0" u="none" strike="noStrike" kern="1200" cap="none" spc="0" normalizeH="0" baseline="0" noProof="0" dirty="0" err="1">
                <a:ln>
                  <a:noFill/>
                </a:ln>
                <a:solidFill>
                  <a:schemeClr val="bg1"/>
                </a:solidFill>
                <a:effectLst/>
                <a:uLnTx/>
                <a:uFillTx/>
                <a:latin typeface="Frutiger 45 Light"/>
                <a:ea typeface="+mn-ea"/>
                <a:cs typeface="+mn-cs"/>
              </a:rPr>
              <a:t>middle</a:t>
            </a:r>
            <a:r>
              <a:rPr kumimoji="0" lang="sv-SE" sz="1800" b="0" i="0" u="none" strike="noStrike" kern="1200" cap="none" spc="0" normalizeH="0" baseline="0" noProof="0" dirty="0">
                <a:ln>
                  <a:noFill/>
                </a:ln>
                <a:solidFill>
                  <a:schemeClr val="bg1"/>
                </a:solidFill>
                <a:effectLst/>
                <a:uLnTx/>
                <a:uFillTx/>
                <a:latin typeface="Frutiger 45 Light"/>
                <a:ea typeface="+mn-ea"/>
                <a:cs typeface="+mn-cs"/>
              </a:rPr>
              <a:t>-attack”</a:t>
            </a:r>
          </a:p>
        </p:txBody>
      </p:sp>
      <p:sp>
        <p:nvSpPr>
          <p:cNvPr id="16" name="Rektangel 15">
            <a:extLst>
              <a:ext uri="{FF2B5EF4-FFF2-40B4-BE49-F238E27FC236}">
                <a16:creationId xmlns:a16="http://schemas.microsoft.com/office/drawing/2014/main" id="{1DE42B29-1B97-9BFE-38AF-6A43E4EA22CE}"/>
              </a:ext>
            </a:extLst>
          </p:cNvPr>
          <p:cNvSpPr/>
          <p:nvPr/>
        </p:nvSpPr>
        <p:spPr>
          <a:xfrm>
            <a:off x="3288476" y="3753942"/>
            <a:ext cx="3813227"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chemeClr val="bg1"/>
                </a:solidFill>
                <a:effectLst/>
                <a:uLnTx/>
                <a:uFillTx/>
                <a:latin typeface="Frutiger 45 Light"/>
                <a:ea typeface="+mn-ea"/>
                <a:cs typeface="+mn-cs"/>
              </a:rPr>
              <a:t>”Risk för att fildelning överrider behörighetskontrollen”</a:t>
            </a:r>
          </a:p>
        </p:txBody>
      </p:sp>
      <p:sp>
        <p:nvSpPr>
          <p:cNvPr id="17" name="Rektangel 16">
            <a:extLst>
              <a:ext uri="{FF2B5EF4-FFF2-40B4-BE49-F238E27FC236}">
                <a16:creationId xmlns:a16="http://schemas.microsoft.com/office/drawing/2014/main" id="{65756F9F-56BE-0849-1A37-EE4BDDC3F030}"/>
              </a:ext>
            </a:extLst>
          </p:cNvPr>
          <p:cNvSpPr/>
          <p:nvPr/>
        </p:nvSpPr>
        <p:spPr>
          <a:xfrm>
            <a:off x="7037452" y="1860879"/>
            <a:ext cx="304442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chemeClr val="bg1"/>
                </a:solidFill>
                <a:effectLst/>
                <a:uLnTx/>
                <a:uFillTx/>
                <a:latin typeface="Frutiger 45 Light"/>
                <a:ea typeface="+mn-ea"/>
                <a:cs typeface="+mn-cs"/>
              </a:rPr>
              <a:t>”Risk för felaktig </a:t>
            </a:r>
            <a:r>
              <a:rPr kumimoji="0" lang="sv-SE" sz="1800" b="0" i="0" u="none" strike="noStrike" kern="1200" cap="none" spc="0" normalizeH="0" baseline="0" noProof="0" dirty="0" err="1">
                <a:ln>
                  <a:noFill/>
                </a:ln>
                <a:solidFill>
                  <a:schemeClr val="bg1"/>
                </a:solidFill>
                <a:effectLst/>
                <a:uLnTx/>
                <a:uFillTx/>
                <a:latin typeface="Frutiger 45 Light"/>
                <a:ea typeface="+mn-ea"/>
                <a:cs typeface="+mn-cs"/>
              </a:rPr>
              <a:t>patchnivå</a:t>
            </a:r>
            <a:r>
              <a:rPr kumimoji="0" lang="sv-SE" sz="1800" b="0" i="0" u="none" strike="noStrike" kern="1200" cap="none" spc="0" normalizeH="0" baseline="0" noProof="0" dirty="0">
                <a:ln>
                  <a:noFill/>
                </a:ln>
                <a:solidFill>
                  <a:schemeClr val="bg1"/>
                </a:solidFill>
                <a:effectLst/>
                <a:uLnTx/>
                <a:uFillTx/>
                <a:latin typeface="Frutiger 45 Light"/>
                <a:ea typeface="+mn-ea"/>
                <a:cs typeface="+mn-cs"/>
              </a:rPr>
              <a:t>” </a:t>
            </a:r>
          </a:p>
        </p:txBody>
      </p:sp>
      <p:sp>
        <p:nvSpPr>
          <p:cNvPr id="18" name="textruta 17">
            <a:extLst>
              <a:ext uri="{FF2B5EF4-FFF2-40B4-BE49-F238E27FC236}">
                <a16:creationId xmlns:a16="http://schemas.microsoft.com/office/drawing/2014/main" id="{91F6AB98-5620-FF91-08B0-FD23CADB5F8A}"/>
              </a:ext>
            </a:extLst>
          </p:cNvPr>
          <p:cNvSpPr txBox="1"/>
          <p:nvPr/>
        </p:nvSpPr>
        <p:spPr>
          <a:xfrm>
            <a:off x="1465511" y="5018018"/>
            <a:ext cx="51347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chemeClr val="bg1"/>
                </a:solidFill>
                <a:effectLst/>
                <a:uLnTx/>
                <a:uFillTx/>
                <a:latin typeface="Frutiger 45 Light"/>
                <a:ea typeface="+mn-ea"/>
                <a:cs typeface="+mn-cs"/>
              </a:rPr>
              <a:t>”Risk för förändringar i informationsklassificering”</a:t>
            </a:r>
          </a:p>
        </p:txBody>
      </p:sp>
      <p:sp>
        <p:nvSpPr>
          <p:cNvPr id="19" name="textruta 18">
            <a:extLst>
              <a:ext uri="{FF2B5EF4-FFF2-40B4-BE49-F238E27FC236}">
                <a16:creationId xmlns:a16="http://schemas.microsoft.com/office/drawing/2014/main" id="{F1A4D0A4-D591-9AE2-B806-5C9A887DDFAA}"/>
              </a:ext>
            </a:extLst>
          </p:cNvPr>
          <p:cNvSpPr txBox="1"/>
          <p:nvPr/>
        </p:nvSpPr>
        <p:spPr>
          <a:xfrm>
            <a:off x="9055764" y="2641272"/>
            <a:ext cx="15986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chemeClr val="bg1"/>
                </a:solidFill>
                <a:effectLst/>
                <a:uLnTx/>
                <a:uFillTx/>
                <a:latin typeface="Frutiger 45 Light"/>
                <a:ea typeface="+mn-ea"/>
                <a:cs typeface="+mn-cs"/>
              </a:rPr>
              <a:t>”Risk för dålig publicitet”</a:t>
            </a:r>
          </a:p>
        </p:txBody>
      </p:sp>
      <p:sp>
        <p:nvSpPr>
          <p:cNvPr id="20" name="textruta 19">
            <a:extLst>
              <a:ext uri="{FF2B5EF4-FFF2-40B4-BE49-F238E27FC236}">
                <a16:creationId xmlns:a16="http://schemas.microsoft.com/office/drawing/2014/main" id="{75EBD08B-808B-E50B-A822-C24ED49B6AA2}"/>
              </a:ext>
            </a:extLst>
          </p:cNvPr>
          <p:cNvSpPr txBox="1"/>
          <p:nvPr/>
        </p:nvSpPr>
        <p:spPr>
          <a:xfrm>
            <a:off x="7672670" y="3485411"/>
            <a:ext cx="30187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chemeClr val="bg1"/>
                </a:solidFill>
                <a:effectLst/>
                <a:uLnTx/>
                <a:uFillTx/>
                <a:latin typeface="Frutiger 45 Light"/>
                <a:ea typeface="+mn-ea"/>
                <a:cs typeface="+mn-cs"/>
              </a:rPr>
              <a:t>”Risk för höga bötesbelopp”</a:t>
            </a:r>
          </a:p>
        </p:txBody>
      </p:sp>
      <p:sp>
        <p:nvSpPr>
          <p:cNvPr id="21" name="Rektangel 20">
            <a:extLst>
              <a:ext uri="{FF2B5EF4-FFF2-40B4-BE49-F238E27FC236}">
                <a16:creationId xmlns:a16="http://schemas.microsoft.com/office/drawing/2014/main" id="{5272CEA7-08F6-51B2-6955-A312639FE4B8}"/>
              </a:ext>
            </a:extLst>
          </p:cNvPr>
          <p:cNvSpPr/>
          <p:nvPr/>
        </p:nvSpPr>
        <p:spPr>
          <a:xfrm>
            <a:off x="6190116" y="4686037"/>
            <a:ext cx="409599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chemeClr val="bg1"/>
                </a:solidFill>
                <a:effectLst/>
                <a:uLnTx/>
                <a:uFillTx/>
                <a:latin typeface="Frutiger 45 Light"/>
                <a:ea typeface="+mn-ea"/>
                <a:cs typeface="+mn-cs"/>
              </a:rPr>
              <a:t>”Risk för snabba tekniska förändringar”</a:t>
            </a:r>
          </a:p>
        </p:txBody>
      </p:sp>
      <p:sp>
        <p:nvSpPr>
          <p:cNvPr id="2" name="Rubrik 1">
            <a:extLst>
              <a:ext uri="{FF2B5EF4-FFF2-40B4-BE49-F238E27FC236}">
                <a16:creationId xmlns:a16="http://schemas.microsoft.com/office/drawing/2014/main" id="{7AC0B088-2A5B-B4D3-5D69-634014FED1BD}"/>
              </a:ext>
            </a:extLst>
          </p:cNvPr>
          <p:cNvSpPr>
            <a:spLocks noGrp="1"/>
          </p:cNvSpPr>
          <p:nvPr>
            <p:ph type="title"/>
          </p:nvPr>
        </p:nvSpPr>
        <p:spPr>
          <a:xfrm>
            <a:off x="664233" y="975186"/>
            <a:ext cx="9609825" cy="1112405"/>
          </a:xfrm>
        </p:spPr>
        <p:txBody>
          <a:bodyPr/>
          <a:lstStyle/>
          <a:p>
            <a:r>
              <a:rPr lang="sv-SE" dirty="0"/>
              <a:t>KLASSA riskmodul</a:t>
            </a:r>
          </a:p>
        </p:txBody>
      </p:sp>
      <p:sp>
        <p:nvSpPr>
          <p:cNvPr id="3" name="textruta 2">
            <a:extLst>
              <a:ext uri="{FF2B5EF4-FFF2-40B4-BE49-F238E27FC236}">
                <a16:creationId xmlns:a16="http://schemas.microsoft.com/office/drawing/2014/main" id="{4543AA58-4445-769A-F98F-086790467ED3}"/>
              </a:ext>
            </a:extLst>
          </p:cNvPr>
          <p:cNvSpPr txBox="1"/>
          <p:nvPr/>
        </p:nvSpPr>
        <p:spPr>
          <a:xfrm rot="19833870">
            <a:off x="2637906" y="2695624"/>
            <a:ext cx="923651" cy="523220"/>
          </a:xfrm>
          <a:prstGeom prst="rect">
            <a:avLst/>
          </a:prstGeom>
          <a:noFill/>
        </p:spPr>
        <p:txBody>
          <a:bodyPr wrap="none" rtlCol="0">
            <a:spAutoFit/>
          </a:bodyPr>
          <a:lstStyle/>
          <a:p>
            <a:r>
              <a:rPr lang="sv-SE" sz="2800" b="1" dirty="0">
                <a:solidFill>
                  <a:srgbClr val="FF0000"/>
                </a:solidFill>
              </a:rPr>
              <a:t>HOT</a:t>
            </a:r>
          </a:p>
        </p:txBody>
      </p:sp>
      <p:sp>
        <p:nvSpPr>
          <p:cNvPr id="4" name="textruta 3">
            <a:extLst>
              <a:ext uri="{FF2B5EF4-FFF2-40B4-BE49-F238E27FC236}">
                <a16:creationId xmlns:a16="http://schemas.microsoft.com/office/drawing/2014/main" id="{B4CA8CA4-87BF-DDDD-7676-83566E9B176E}"/>
              </a:ext>
            </a:extLst>
          </p:cNvPr>
          <p:cNvSpPr txBox="1"/>
          <p:nvPr/>
        </p:nvSpPr>
        <p:spPr>
          <a:xfrm rot="19833870">
            <a:off x="4833787" y="3062261"/>
            <a:ext cx="2643672" cy="523220"/>
          </a:xfrm>
          <a:prstGeom prst="rect">
            <a:avLst/>
          </a:prstGeom>
          <a:noFill/>
        </p:spPr>
        <p:txBody>
          <a:bodyPr wrap="none" rtlCol="0">
            <a:spAutoFit/>
          </a:bodyPr>
          <a:lstStyle/>
          <a:p>
            <a:r>
              <a:rPr lang="sv-SE" sz="2800" b="1" dirty="0">
                <a:solidFill>
                  <a:srgbClr val="FF0000"/>
                </a:solidFill>
              </a:rPr>
              <a:t>SÅRBARHETER</a:t>
            </a:r>
          </a:p>
        </p:txBody>
      </p:sp>
      <p:sp>
        <p:nvSpPr>
          <p:cNvPr id="22" name="textruta 21">
            <a:extLst>
              <a:ext uri="{FF2B5EF4-FFF2-40B4-BE49-F238E27FC236}">
                <a16:creationId xmlns:a16="http://schemas.microsoft.com/office/drawing/2014/main" id="{3C972C5C-9DCF-CA8F-50B9-0401D893B54A}"/>
              </a:ext>
            </a:extLst>
          </p:cNvPr>
          <p:cNvSpPr txBox="1"/>
          <p:nvPr/>
        </p:nvSpPr>
        <p:spPr>
          <a:xfrm rot="19833870">
            <a:off x="7681287" y="3462775"/>
            <a:ext cx="2920992" cy="523220"/>
          </a:xfrm>
          <a:prstGeom prst="rect">
            <a:avLst/>
          </a:prstGeom>
          <a:noFill/>
        </p:spPr>
        <p:txBody>
          <a:bodyPr wrap="none" rtlCol="0">
            <a:spAutoFit/>
          </a:bodyPr>
          <a:lstStyle/>
          <a:p>
            <a:r>
              <a:rPr lang="sv-SE" sz="2800" b="1" dirty="0">
                <a:solidFill>
                  <a:srgbClr val="FF0000"/>
                </a:solidFill>
              </a:rPr>
              <a:t>KONSEKVENSER</a:t>
            </a:r>
          </a:p>
        </p:txBody>
      </p:sp>
      <p:sp>
        <p:nvSpPr>
          <p:cNvPr id="23" name="textruta 22">
            <a:extLst>
              <a:ext uri="{FF2B5EF4-FFF2-40B4-BE49-F238E27FC236}">
                <a16:creationId xmlns:a16="http://schemas.microsoft.com/office/drawing/2014/main" id="{6119EF15-29AF-91E7-7E2D-C3B8FA452673}"/>
              </a:ext>
            </a:extLst>
          </p:cNvPr>
          <p:cNvSpPr txBox="1"/>
          <p:nvPr/>
        </p:nvSpPr>
        <p:spPr>
          <a:xfrm rot="19903876">
            <a:off x="4297542" y="5189739"/>
            <a:ext cx="2537874" cy="523220"/>
          </a:xfrm>
          <a:prstGeom prst="rect">
            <a:avLst/>
          </a:prstGeom>
          <a:noFill/>
        </p:spPr>
        <p:txBody>
          <a:bodyPr wrap="none" rtlCol="0">
            <a:spAutoFit/>
          </a:bodyPr>
          <a:lstStyle/>
          <a:p>
            <a:r>
              <a:rPr lang="sv-SE" sz="2800" b="1" dirty="0">
                <a:solidFill>
                  <a:srgbClr val="FF0000"/>
                </a:solidFill>
              </a:rPr>
              <a:t>ALLMÄN ORO</a:t>
            </a:r>
          </a:p>
        </p:txBody>
      </p:sp>
    </p:spTree>
    <p:extLst>
      <p:ext uri="{BB962C8B-B14F-4D97-AF65-F5344CB8AC3E}">
        <p14:creationId xmlns:p14="http://schemas.microsoft.com/office/powerpoint/2010/main" val="403683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2" grpId="0"/>
      <p:bldP spid="2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CF60FD66-A4DD-CCB5-79C1-F2C225CC8C47}"/>
              </a:ext>
            </a:extLst>
          </p:cNvPr>
          <p:cNvPicPr>
            <a:picLocks noChangeAspect="1"/>
          </p:cNvPicPr>
          <p:nvPr/>
        </p:nvPicPr>
        <p:blipFill>
          <a:blip r:embed="rId3"/>
          <a:stretch>
            <a:fillRect/>
          </a:stretch>
        </p:blipFill>
        <p:spPr>
          <a:xfrm>
            <a:off x="369454" y="1429015"/>
            <a:ext cx="11637818" cy="3870230"/>
          </a:xfrm>
          <a:prstGeom prst="rect">
            <a:avLst/>
          </a:prstGeom>
        </p:spPr>
      </p:pic>
      <p:sp>
        <p:nvSpPr>
          <p:cNvPr id="4" name="Rektangel: rundade hörn 3">
            <a:extLst>
              <a:ext uri="{FF2B5EF4-FFF2-40B4-BE49-F238E27FC236}">
                <a16:creationId xmlns:a16="http://schemas.microsoft.com/office/drawing/2014/main" id="{9024ADED-C18E-F349-52BF-A3BA0C919F75}"/>
              </a:ext>
            </a:extLst>
          </p:cNvPr>
          <p:cNvSpPr/>
          <p:nvPr/>
        </p:nvSpPr>
        <p:spPr>
          <a:xfrm>
            <a:off x="10686472" y="4686054"/>
            <a:ext cx="1025240" cy="39716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31073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5AB9B636-7E39-8E74-4E60-6CFB0F1C741D}"/>
              </a:ext>
            </a:extLst>
          </p:cNvPr>
          <p:cNvPicPr>
            <a:picLocks noChangeAspect="1"/>
          </p:cNvPicPr>
          <p:nvPr/>
        </p:nvPicPr>
        <p:blipFill>
          <a:blip r:embed="rId3"/>
          <a:stretch>
            <a:fillRect/>
          </a:stretch>
        </p:blipFill>
        <p:spPr>
          <a:xfrm>
            <a:off x="2240454" y="113145"/>
            <a:ext cx="7510242" cy="6631709"/>
          </a:xfrm>
          <a:prstGeom prst="rect">
            <a:avLst/>
          </a:prstGeom>
        </p:spPr>
      </p:pic>
      <p:sp>
        <p:nvSpPr>
          <p:cNvPr id="4" name="Rektangel: rundade hörn 3">
            <a:extLst>
              <a:ext uri="{FF2B5EF4-FFF2-40B4-BE49-F238E27FC236}">
                <a16:creationId xmlns:a16="http://schemas.microsoft.com/office/drawing/2014/main" id="{122B4173-5E3F-FE53-C98D-9369093A4145}"/>
              </a:ext>
            </a:extLst>
          </p:cNvPr>
          <p:cNvSpPr/>
          <p:nvPr/>
        </p:nvSpPr>
        <p:spPr>
          <a:xfrm>
            <a:off x="3334328" y="4378036"/>
            <a:ext cx="5495636" cy="204123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559252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DD65C90B-0091-C861-6FF5-5180DF725FC4}"/>
              </a:ext>
            </a:extLst>
          </p:cNvPr>
          <p:cNvPicPr>
            <a:picLocks noChangeAspect="1"/>
          </p:cNvPicPr>
          <p:nvPr/>
        </p:nvPicPr>
        <p:blipFill>
          <a:blip r:embed="rId3"/>
          <a:stretch>
            <a:fillRect/>
          </a:stretch>
        </p:blipFill>
        <p:spPr>
          <a:xfrm>
            <a:off x="3368265" y="280648"/>
            <a:ext cx="5455470" cy="6296704"/>
          </a:xfrm>
          <a:prstGeom prst="rect">
            <a:avLst/>
          </a:prstGeom>
        </p:spPr>
      </p:pic>
      <p:sp>
        <p:nvSpPr>
          <p:cNvPr id="8" name="textruta 7">
            <a:extLst>
              <a:ext uri="{FF2B5EF4-FFF2-40B4-BE49-F238E27FC236}">
                <a16:creationId xmlns:a16="http://schemas.microsoft.com/office/drawing/2014/main" id="{F631164C-3D60-E253-A29B-2F1D4552BBFB}"/>
              </a:ext>
            </a:extLst>
          </p:cNvPr>
          <p:cNvSpPr txBox="1"/>
          <p:nvPr/>
        </p:nvSpPr>
        <p:spPr>
          <a:xfrm>
            <a:off x="1284535" y="2577355"/>
            <a:ext cx="10565719" cy="738664"/>
          </a:xfrm>
          <a:prstGeom prst="rect">
            <a:avLst/>
          </a:prstGeom>
          <a:solidFill>
            <a:srgbClr val="FF00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Målformulering: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white"/>
                </a:solidFill>
                <a:effectLst/>
                <a:uLnTx/>
                <a:uFillTx/>
                <a:latin typeface="Arial"/>
                <a:ea typeface="+mn-ea"/>
                <a:cs typeface="+mn-cs"/>
              </a:rPr>
              <a:t>Målet är att förhindra att Systemadministratörer får obehörig åtkomst till Känsliga personuppgifter (patientdata) i journalsystemet p.g.a. oavsiktligt mänskligt fel. varigenom Betydande skada uteblir.</a:t>
            </a:r>
          </a:p>
        </p:txBody>
      </p:sp>
      <p:sp>
        <p:nvSpPr>
          <p:cNvPr id="9" name="Rektangel: rundade hörn 8">
            <a:extLst>
              <a:ext uri="{FF2B5EF4-FFF2-40B4-BE49-F238E27FC236}">
                <a16:creationId xmlns:a16="http://schemas.microsoft.com/office/drawing/2014/main" id="{C10459A6-D158-8FDC-7C83-BCA327261D5D}"/>
              </a:ext>
            </a:extLst>
          </p:cNvPr>
          <p:cNvSpPr/>
          <p:nvPr/>
        </p:nvSpPr>
        <p:spPr>
          <a:xfrm>
            <a:off x="3328099" y="280648"/>
            <a:ext cx="5495636" cy="112221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Rektangel: rundade hörn 9">
            <a:extLst>
              <a:ext uri="{FF2B5EF4-FFF2-40B4-BE49-F238E27FC236}">
                <a16:creationId xmlns:a16="http://schemas.microsoft.com/office/drawing/2014/main" id="{3F4791C1-FE4D-1B75-66E9-EF8BDB6F04BA}"/>
              </a:ext>
            </a:extLst>
          </p:cNvPr>
          <p:cNvSpPr/>
          <p:nvPr/>
        </p:nvSpPr>
        <p:spPr>
          <a:xfrm>
            <a:off x="3249590" y="3401292"/>
            <a:ext cx="2846410" cy="100923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Rektangel: rundade hörn 10">
            <a:extLst>
              <a:ext uri="{FF2B5EF4-FFF2-40B4-BE49-F238E27FC236}">
                <a16:creationId xmlns:a16="http://schemas.microsoft.com/office/drawing/2014/main" id="{3E363974-691E-4A3E-7326-FF4BF7A6D132}"/>
              </a:ext>
            </a:extLst>
          </p:cNvPr>
          <p:cNvSpPr/>
          <p:nvPr/>
        </p:nvSpPr>
        <p:spPr>
          <a:xfrm>
            <a:off x="3328099" y="4935538"/>
            <a:ext cx="2767901" cy="127129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Rektangel: rundade hörn 11">
            <a:extLst>
              <a:ext uri="{FF2B5EF4-FFF2-40B4-BE49-F238E27FC236}">
                <a16:creationId xmlns:a16="http://schemas.microsoft.com/office/drawing/2014/main" id="{C8B80A36-1212-9DF9-1173-65875E9DFBAB}"/>
              </a:ext>
            </a:extLst>
          </p:cNvPr>
          <p:cNvSpPr/>
          <p:nvPr/>
        </p:nvSpPr>
        <p:spPr>
          <a:xfrm>
            <a:off x="8146471" y="6206835"/>
            <a:ext cx="754374" cy="45083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textruta 12">
            <a:extLst>
              <a:ext uri="{FF2B5EF4-FFF2-40B4-BE49-F238E27FC236}">
                <a16:creationId xmlns:a16="http://schemas.microsoft.com/office/drawing/2014/main" id="{2962143D-632A-4E3E-366F-87083ABC9035}"/>
              </a:ext>
            </a:extLst>
          </p:cNvPr>
          <p:cNvSpPr txBox="1"/>
          <p:nvPr/>
        </p:nvSpPr>
        <p:spPr>
          <a:xfrm>
            <a:off x="223071" y="3592297"/>
            <a:ext cx="2600036" cy="2031325"/>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chemeClr val="bg1"/>
                </a:solidFill>
                <a:effectLst/>
                <a:uLnTx/>
                <a:uFillTx/>
                <a:latin typeface="Arial"/>
                <a:ea typeface="+mn-ea"/>
                <a:cs typeface="+mn-cs"/>
              </a:rPr>
              <a:t>Acceptabelt riskvärde: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chemeClr val="bg1"/>
                </a:solidFill>
                <a:effectLst/>
                <a:uLnTx/>
                <a:uFillTx/>
                <a:latin typeface="Arial"/>
                <a:ea typeface="+mn-ea"/>
                <a:cs typeface="+mn-cs"/>
              </a:rPr>
              <a:t>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chemeClr val="bg1"/>
                </a:solidFill>
                <a:effectLst/>
                <a:uLnTx/>
                <a:uFillTx/>
                <a:latin typeface="Arial"/>
                <a:ea typeface="+mn-ea"/>
                <a:cs typeface="+mn-cs"/>
              </a:rPr>
              <a:t>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chemeClr val="bg1"/>
                </a:solidFill>
                <a:effectLst/>
                <a:uLnTx/>
                <a:uFillTx/>
                <a:latin typeface="Arial"/>
                <a:ea typeface="+mn-ea"/>
                <a:cs typeface="+mn-cs"/>
              </a:rPr>
              <a:t>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chemeClr val="bg1"/>
                </a:solidFill>
                <a:effectLst/>
                <a:uLnTx/>
                <a:uFillTx/>
                <a:latin typeface="Arial"/>
                <a:ea typeface="+mn-ea"/>
                <a:cs typeface="+mn-cs"/>
              </a:rPr>
              <a:t>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chemeClr val="bg1"/>
                </a:solidFill>
                <a:effectLst/>
                <a:uLnTx/>
                <a:uFillTx/>
                <a:latin typeface="Arial"/>
                <a:ea typeface="+mn-ea"/>
                <a:cs typeface="+mn-cs"/>
              </a:rPr>
              <a:t>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chemeClr val="bg1"/>
                </a:solidFill>
                <a:effectLst/>
                <a:uLnTx/>
                <a:uFillTx/>
                <a:latin typeface="Arial"/>
                <a:ea typeface="+mn-ea"/>
                <a:cs typeface="+mn-cs"/>
              </a:rPr>
              <a:t>6</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chemeClr val="bg1"/>
                </a:solidFill>
                <a:effectLst/>
                <a:uLnTx/>
                <a:uFillTx/>
                <a:latin typeface="Arial"/>
                <a:ea typeface="+mn-ea"/>
                <a:cs typeface="+mn-cs"/>
              </a:rPr>
              <a:t>7</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chemeClr val="bg1"/>
                </a:solidFill>
                <a:effectLst/>
                <a:uLnTx/>
                <a:uFillTx/>
                <a:latin typeface="Arial"/>
                <a:ea typeface="+mn-ea"/>
                <a:cs typeface="+mn-cs"/>
              </a:rPr>
              <a:t>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schemeClr val="bg1"/>
                </a:solidFill>
                <a:effectLst/>
                <a:uLnTx/>
                <a:uFillTx/>
                <a:latin typeface="Arial"/>
                <a:ea typeface="+mn-ea"/>
                <a:cs typeface="+mn-cs"/>
              </a:rPr>
              <a:t>9</a:t>
            </a:r>
          </a:p>
        </p:txBody>
      </p:sp>
      <p:cxnSp>
        <p:nvCxnSpPr>
          <p:cNvPr id="14" name="Rak pilkoppling 13">
            <a:extLst>
              <a:ext uri="{FF2B5EF4-FFF2-40B4-BE49-F238E27FC236}">
                <a16:creationId xmlns:a16="http://schemas.microsoft.com/office/drawing/2014/main" id="{CEC397BC-76FB-CA4F-6EA3-41BA067D0545}"/>
              </a:ext>
            </a:extLst>
          </p:cNvPr>
          <p:cNvCxnSpPr>
            <a:cxnSpLocks/>
            <a:stCxn id="13" idx="3"/>
          </p:cNvCxnSpPr>
          <p:nvPr/>
        </p:nvCxnSpPr>
        <p:spPr>
          <a:xfrm flipV="1">
            <a:off x="2823107" y="4193309"/>
            <a:ext cx="545158" cy="41465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6906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5B6FC955-FF69-95C4-26DB-247A004377CF}"/>
              </a:ext>
            </a:extLst>
          </p:cNvPr>
          <p:cNvPicPr>
            <a:picLocks noChangeAspect="1"/>
          </p:cNvPicPr>
          <p:nvPr/>
        </p:nvPicPr>
        <p:blipFill>
          <a:blip r:embed="rId3"/>
          <a:stretch>
            <a:fillRect/>
          </a:stretch>
        </p:blipFill>
        <p:spPr>
          <a:xfrm>
            <a:off x="142081" y="1001678"/>
            <a:ext cx="11907837" cy="4214413"/>
          </a:xfrm>
          <a:prstGeom prst="rect">
            <a:avLst/>
          </a:prstGeom>
        </p:spPr>
      </p:pic>
      <p:sp>
        <p:nvSpPr>
          <p:cNvPr id="4" name="Rektangel: rundade hörn 3">
            <a:extLst>
              <a:ext uri="{FF2B5EF4-FFF2-40B4-BE49-F238E27FC236}">
                <a16:creationId xmlns:a16="http://schemas.microsoft.com/office/drawing/2014/main" id="{12F19237-3B4C-C541-0222-EF82F5F2E4A1}"/>
              </a:ext>
            </a:extLst>
          </p:cNvPr>
          <p:cNvSpPr/>
          <p:nvPr/>
        </p:nvSpPr>
        <p:spPr>
          <a:xfrm>
            <a:off x="10926618" y="4455145"/>
            <a:ext cx="1025240" cy="39716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084302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996E1C65-C23E-935E-6B2A-BEC065DEB959}"/>
              </a:ext>
            </a:extLst>
          </p:cNvPr>
          <p:cNvPicPr>
            <a:picLocks noChangeAspect="1"/>
          </p:cNvPicPr>
          <p:nvPr/>
        </p:nvPicPr>
        <p:blipFill>
          <a:blip r:embed="rId3"/>
          <a:stretch>
            <a:fillRect/>
          </a:stretch>
        </p:blipFill>
        <p:spPr>
          <a:xfrm>
            <a:off x="123825" y="895350"/>
            <a:ext cx="11944350" cy="5067300"/>
          </a:xfrm>
          <a:prstGeom prst="rect">
            <a:avLst/>
          </a:prstGeom>
        </p:spPr>
      </p:pic>
      <p:sp>
        <p:nvSpPr>
          <p:cNvPr id="4" name="Rektangel: rundade hörn 3">
            <a:extLst>
              <a:ext uri="{FF2B5EF4-FFF2-40B4-BE49-F238E27FC236}">
                <a16:creationId xmlns:a16="http://schemas.microsoft.com/office/drawing/2014/main" id="{A0B86082-E136-CC18-634E-F195EE12882D}"/>
              </a:ext>
            </a:extLst>
          </p:cNvPr>
          <p:cNvSpPr/>
          <p:nvPr/>
        </p:nvSpPr>
        <p:spPr>
          <a:xfrm>
            <a:off x="1939635" y="4880018"/>
            <a:ext cx="2087420" cy="39716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67882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13A93DCB-CA03-2CAF-4E29-71899E6BEA45}"/>
              </a:ext>
            </a:extLst>
          </p:cNvPr>
          <p:cNvPicPr>
            <a:picLocks noChangeAspect="1"/>
          </p:cNvPicPr>
          <p:nvPr/>
        </p:nvPicPr>
        <p:blipFill>
          <a:blip r:embed="rId3"/>
          <a:stretch>
            <a:fillRect/>
          </a:stretch>
        </p:blipFill>
        <p:spPr>
          <a:xfrm>
            <a:off x="3485474" y="101663"/>
            <a:ext cx="5221051" cy="6654673"/>
          </a:xfrm>
          <a:prstGeom prst="rect">
            <a:avLst/>
          </a:prstGeom>
        </p:spPr>
      </p:pic>
      <p:sp>
        <p:nvSpPr>
          <p:cNvPr id="4" name="textruta 3">
            <a:extLst>
              <a:ext uri="{FF2B5EF4-FFF2-40B4-BE49-F238E27FC236}">
                <a16:creationId xmlns:a16="http://schemas.microsoft.com/office/drawing/2014/main" id="{19603E73-D23E-517C-B3D4-730F5BA1E6A0}"/>
              </a:ext>
            </a:extLst>
          </p:cNvPr>
          <p:cNvSpPr txBox="1"/>
          <p:nvPr/>
        </p:nvSpPr>
        <p:spPr>
          <a:xfrm>
            <a:off x="2218125" y="636660"/>
            <a:ext cx="811402" cy="369332"/>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chemeClr val="bg1"/>
                </a:solidFill>
                <a:effectLst/>
                <a:uLnTx/>
                <a:uFillTx/>
                <a:latin typeface="Arial"/>
                <a:ea typeface="+mn-ea"/>
                <a:cs typeface="+mn-cs"/>
              </a:rPr>
              <a:t>Namn</a:t>
            </a:r>
            <a:endParaRPr kumimoji="0" lang="sv-SE" sz="1200" b="0" i="0" u="none" strike="noStrike" kern="1200" cap="none" spc="0" normalizeH="0" baseline="0" noProof="0" dirty="0">
              <a:ln>
                <a:noFill/>
              </a:ln>
              <a:solidFill>
                <a:schemeClr val="bg1"/>
              </a:solidFill>
              <a:effectLst/>
              <a:uLnTx/>
              <a:uFillTx/>
              <a:latin typeface="Arial"/>
              <a:ea typeface="+mn-ea"/>
              <a:cs typeface="+mn-cs"/>
            </a:endParaRPr>
          </a:p>
        </p:txBody>
      </p:sp>
      <p:cxnSp>
        <p:nvCxnSpPr>
          <p:cNvPr id="6" name="Rak pilkoppling 5">
            <a:extLst>
              <a:ext uri="{FF2B5EF4-FFF2-40B4-BE49-F238E27FC236}">
                <a16:creationId xmlns:a16="http://schemas.microsoft.com/office/drawing/2014/main" id="{2456A704-0C2D-4B8C-F59A-3274759BEEC0}"/>
              </a:ext>
            </a:extLst>
          </p:cNvPr>
          <p:cNvCxnSpPr>
            <a:cxnSpLocks/>
            <a:stCxn id="4" idx="3"/>
          </p:cNvCxnSpPr>
          <p:nvPr/>
        </p:nvCxnSpPr>
        <p:spPr>
          <a:xfrm>
            <a:off x="3029527" y="821326"/>
            <a:ext cx="1302328" cy="18466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ruta 8">
            <a:extLst>
              <a:ext uri="{FF2B5EF4-FFF2-40B4-BE49-F238E27FC236}">
                <a16:creationId xmlns:a16="http://schemas.microsoft.com/office/drawing/2014/main" id="{3F68E518-D63E-5D42-9D73-A5206D0B4206}"/>
              </a:ext>
            </a:extLst>
          </p:cNvPr>
          <p:cNvSpPr txBox="1"/>
          <p:nvPr/>
        </p:nvSpPr>
        <p:spPr>
          <a:xfrm>
            <a:off x="1570182" y="1190658"/>
            <a:ext cx="1441856" cy="369332"/>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chemeClr val="bg1"/>
                </a:solidFill>
                <a:effectLst/>
                <a:uLnTx/>
                <a:uFillTx/>
                <a:latin typeface="Arial"/>
                <a:ea typeface="+mn-ea"/>
                <a:cs typeface="+mn-cs"/>
              </a:rPr>
              <a:t>Beskrivning</a:t>
            </a:r>
            <a:endParaRPr kumimoji="0" lang="sv-SE" sz="1200" b="0" i="0" u="none" strike="noStrike" kern="1200" cap="none" spc="0" normalizeH="0" baseline="0" noProof="0" dirty="0">
              <a:ln>
                <a:noFill/>
              </a:ln>
              <a:solidFill>
                <a:schemeClr val="bg1"/>
              </a:solidFill>
              <a:effectLst/>
              <a:uLnTx/>
              <a:uFillTx/>
              <a:latin typeface="Arial"/>
              <a:ea typeface="+mn-ea"/>
              <a:cs typeface="+mn-cs"/>
            </a:endParaRPr>
          </a:p>
        </p:txBody>
      </p:sp>
      <p:cxnSp>
        <p:nvCxnSpPr>
          <p:cNvPr id="10" name="Rak pilkoppling 9">
            <a:extLst>
              <a:ext uri="{FF2B5EF4-FFF2-40B4-BE49-F238E27FC236}">
                <a16:creationId xmlns:a16="http://schemas.microsoft.com/office/drawing/2014/main" id="{E1106637-0FB2-8565-830A-C52288099E94}"/>
              </a:ext>
            </a:extLst>
          </p:cNvPr>
          <p:cNvCxnSpPr>
            <a:cxnSpLocks/>
            <a:stCxn id="9" idx="3"/>
          </p:cNvCxnSpPr>
          <p:nvPr/>
        </p:nvCxnSpPr>
        <p:spPr>
          <a:xfrm>
            <a:off x="3012038" y="1375324"/>
            <a:ext cx="1319817"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ruta 12">
            <a:extLst>
              <a:ext uri="{FF2B5EF4-FFF2-40B4-BE49-F238E27FC236}">
                <a16:creationId xmlns:a16="http://schemas.microsoft.com/office/drawing/2014/main" id="{1D17FCBF-7787-6CE4-E979-03D3B5A3C927}"/>
              </a:ext>
            </a:extLst>
          </p:cNvPr>
          <p:cNvSpPr txBox="1"/>
          <p:nvPr/>
        </p:nvSpPr>
        <p:spPr>
          <a:xfrm>
            <a:off x="175492" y="1923802"/>
            <a:ext cx="2854036" cy="369332"/>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chemeClr val="bg1"/>
                </a:solidFill>
                <a:effectLst/>
                <a:uLnTx/>
                <a:uFillTx/>
                <a:latin typeface="Arial"/>
                <a:ea typeface="+mn-ea"/>
                <a:cs typeface="+mn-cs"/>
              </a:rPr>
              <a:t>Reduceras sannolikheten</a:t>
            </a:r>
            <a:endParaRPr kumimoji="0" lang="sv-SE" sz="1200" b="0" i="0" u="none" strike="noStrike" kern="1200" cap="none" spc="0" normalizeH="0" baseline="0" noProof="0" dirty="0">
              <a:ln>
                <a:noFill/>
              </a:ln>
              <a:solidFill>
                <a:schemeClr val="bg1"/>
              </a:solidFill>
              <a:effectLst/>
              <a:uLnTx/>
              <a:uFillTx/>
              <a:latin typeface="Arial"/>
              <a:ea typeface="+mn-ea"/>
              <a:cs typeface="+mn-cs"/>
            </a:endParaRPr>
          </a:p>
        </p:txBody>
      </p:sp>
      <p:cxnSp>
        <p:nvCxnSpPr>
          <p:cNvPr id="14" name="Rak pilkoppling 13">
            <a:extLst>
              <a:ext uri="{FF2B5EF4-FFF2-40B4-BE49-F238E27FC236}">
                <a16:creationId xmlns:a16="http://schemas.microsoft.com/office/drawing/2014/main" id="{137258B7-0EE4-DEF8-DFDD-7806238C1763}"/>
              </a:ext>
            </a:extLst>
          </p:cNvPr>
          <p:cNvCxnSpPr>
            <a:cxnSpLocks/>
            <a:stCxn id="13" idx="3"/>
          </p:cNvCxnSpPr>
          <p:nvPr/>
        </p:nvCxnSpPr>
        <p:spPr>
          <a:xfrm>
            <a:off x="3029528" y="2108468"/>
            <a:ext cx="1319817" cy="233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ruta 18">
            <a:extLst>
              <a:ext uri="{FF2B5EF4-FFF2-40B4-BE49-F238E27FC236}">
                <a16:creationId xmlns:a16="http://schemas.microsoft.com/office/drawing/2014/main" id="{1126A905-FC25-39B7-CE63-786D7BA16F13}"/>
              </a:ext>
            </a:extLst>
          </p:cNvPr>
          <p:cNvSpPr txBox="1"/>
          <p:nvPr/>
        </p:nvSpPr>
        <p:spPr>
          <a:xfrm>
            <a:off x="175491" y="2774857"/>
            <a:ext cx="2854036" cy="369332"/>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chemeClr val="bg1"/>
                </a:solidFill>
                <a:effectLst/>
                <a:uLnTx/>
                <a:uFillTx/>
                <a:latin typeface="Arial"/>
                <a:ea typeface="+mn-ea"/>
                <a:cs typeface="+mn-cs"/>
              </a:rPr>
              <a:t>Reduceras konsekvensen</a:t>
            </a:r>
            <a:endParaRPr kumimoji="0" lang="sv-SE" sz="1200" b="0" i="0" u="none" strike="noStrike" kern="1200" cap="none" spc="0" normalizeH="0" baseline="0" noProof="0" dirty="0">
              <a:ln>
                <a:noFill/>
              </a:ln>
              <a:solidFill>
                <a:schemeClr val="bg1"/>
              </a:solidFill>
              <a:effectLst/>
              <a:uLnTx/>
              <a:uFillTx/>
              <a:latin typeface="Arial"/>
              <a:ea typeface="+mn-ea"/>
              <a:cs typeface="+mn-cs"/>
            </a:endParaRPr>
          </a:p>
        </p:txBody>
      </p:sp>
      <p:cxnSp>
        <p:nvCxnSpPr>
          <p:cNvPr id="20" name="Rak pilkoppling 19">
            <a:extLst>
              <a:ext uri="{FF2B5EF4-FFF2-40B4-BE49-F238E27FC236}">
                <a16:creationId xmlns:a16="http://schemas.microsoft.com/office/drawing/2014/main" id="{73C76FD5-EEF2-C092-BEF5-4A4C7DD6A0C9}"/>
              </a:ext>
            </a:extLst>
          </p:cNvPr>
          <p:cNvCxnSpPr>
            <a:cxnSpLocks/>
            <a:stCxn id="19" idx="3"/>
          </p:cNvCxnSpPr>
          <p:nvPr/>
        </p:nvCxnSpPr>
        <p:spPr>
          <a:xfrm>
            <a:off x="3029527" y="2959523"/>
            <a:ext cx="1319818" cy="1633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ruta 22">
            <a:extLst>
              <a:ext uri="{FF2B5EF4-FFF2-40B4-BE49-F238E27FC236}">
                <a16:creationId xmlns:a16="http://schemas.microsoft.com/office/drawing/2014/main" id="{11DBECFD-DEF8-B40E-7DE7-B4CFB2143E72}"/>
              </a:ext>
            </a:extLst>
          </p:cNvPr>
          <p:cNvSpPr txBox="1"/>
          <p:nvPr/>
        </p:nvSpPr>
        <p:spPr>
          <a:xfrm>
            <a:off x="175491" y="3618942"/>
            <a:ext cx="2854036" cy="369332"/>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chemeClr val="bg1"/>
                </a:solidFill>
                <a:effectLst/>
                <a:uLnTx/>
                <a:uFillTx/>
                <a:latin typeface="Arial"/>
                <a:ea typeface="+mn-ea"/>
                <a:cs typeface="+mn-cs"/>
              </a:rPr>
              <a:t>Reduceras sårbarheten</a:t>
            </a:r>
            <a:endParaRPr kumimoji="0" lang="sv-SE" sz="1200" b="0" i="0" u="none" strike="noStrike" kern="1200" cap="none" spc="0" normalizeH="0" baseline="0" noProof="0" dirty="0">
              <a:ln>
                <a:noFill/>
              </a:ln>
              <a:solidFill>
                <a:schemeClr val="bg1"/>
              </a:solidFill>
              <a:effectLst/>
              <a:uLnTx/>
              <a:uFillTx/>
              <a:latin typeface="Arial"/>
              <a:ea typeface="+mn-ea"/>
              <a:cs typeface="+mn-cs"/>
            </a:endParaRPr>
          </a:p>
        </p:txBody>
      </p:sp>
      <p:cxnSp>
        <p:nvCxnSpPr>
          <p:cNvPr id="24" name="Rak pilkoppling 23">
            <a:extLst>
              <a:ext uri="{FF2B5EF4-FFF2-40B4-BE49-F238E27FC236}">
                <a16:creationId xmlns:a16="http://schemas.microsoft.com/office/drawing/2014/main" id="{01A53BEC-F09C-66DC-8F8C-CA31F3285156}"/>
              </a:ext>
            </a:extLst>
          </p:cNvPr>
          <p:cNvCxnSpPr>
            <a:cxnSpLocks/>
            <a:stCxn id="23" idx="3"/>
          </p:cNvCxnSpPr>
          <p:nvPr/>
        </p:nvCxnSpPr>
        <p:spPr>
          <a:xfrm>
            <a:off x="3029527" y="3803608"/>
            <a:ext cx="1319818" cy="1633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ruta 24">
            <a:extLst>
              <a:ext uri="{FF2B5EF4-FFF2-40B4-BE49-F238E27FC236}">
                <a16:creationId xmlns:a16="http://schemas.microsoft.com/office/drawing/2014/main" id="{EF830272-C9AC-BB09-CE61-6F973C04D136}"/>
              </a:ext>
            </a:extLst>
          </p:cNvPr>
          <p:cNvSpPr txBox="1"/>
          <p:nvPr/>
        </p:nvSpPr>
        <p:spPr>
          <a:xfrm>
            <a:off x="175491" y="5781293"/>
            <a:ext cx="2854036" cy="646331"/>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chemeClr val="bg1"/>
                </a:solidFill>
                <a:effectLst/>
                <a:uLnTx/>
                <a:uFillTx/>
                <a:latin typeface="Arial"/>
                <a:ea typeface="+mn-ea"/>
                <a:cs typeface="+mn-cs"/>
              </a:rPr>
              <a:t>Bedöm kostnaden för åtgärden</a:t>
            </a:r>
            <a:endParaRPr kumimoji="0" lang="sv-SE" sz="1200" b="0" i="0" u="none" strike="noStrike" kern="1200" cap="none" spc="0" normalizeH="0" baseline="0" noProof="0" dirty="0">
              <a:ln>
                <a:noFill/>
              </a:ln>
              <a:solidFill>
                <a:schemeClr val="bg1"/>
              </a:solidFill>
              <a:effectLst/>
              <a:uLnTx/>
              <a:uFillTx/>
              <a:latin typeface="Arial"/>
              <a:ea typeface="+mn-ea"/>
              <a:cs typeface="+mn-cs"/>
            </a:endParaRPr>
          </a:p>
        </p:txBody>
      </p:sp>
      <p:cxnSp>
        <p:nvCxnSpPr>
          <p:cNvPr id="26" name="Rak pilkoppling 25">
            <a:extLst>
              <a:ext uri="{FF2B5EF4-FFF2-40B4-BE49-F238E27FC236}">
                <a16:creationId xmlns:a16="http://schemas.microsoft.com/office/drawing/2014/main" id="{BA087676-6EC9-E195-536B-44B285F702FF}"/>
              </a:ext>
            </a:extLst>
          </p:cNvPr>
          <p:cNvCxnSpPr>
            <a:cxnSpLocks/>
            <a:stCxn id="25" idx="3"/>
          </p:cNvCxnSpPr>
          <p:nvPr/>
        </p:nvCxnSpPr>
        <p:spPr>
          <a:xfrm flipV="1">
            <a:off x="3029527" y="5982289"/>
            <a:ext cx="1319818" cy="12217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Rak pilkoppling 26">
            <a:extLst>
              <a:ext uri="{FF2B5EF4-FFF2-40B4-BE49-F238E27FC236}">
                <a16:creationId xmlns:a16="http://schemas.microsoft.com/office/drawing/2014/main" id="{598C8275-A109-41BF-EE94-3CD085DEF7A5}"/>
              </a:ext>
            </a:extLst>
          </p:cNvPr>
          <p:cNvCxnSpPr>
            <a:cxnSpLocks/>
            <a:stCxn id="25" idx="3"/>
          </p:cNvCxnSpPr>
          <p:nvPr/>
        </p:nvCxnSpPr>
        <p:spPr>
          <a:xfrm>
            <a:off x="3029527" y="6104459"/>
            <a:ext cx="1319818" cy="20099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ruta 29">
            <a:extLst>
              <a:ext uri="{FF2B5EF4-FFF2-40B4-BE49-F238E27FC236}">
                <a16:creationId xmlns:a16="http://schemas.microsoft.com/office/drawing/2014/main" id="{47A27052-39F2-E0CC-5024-38C02252D954}"/>
              </a:ext>
            </a:extLst>
          </p:cNvPr>
          <p:cNvSpPr txBox="1"/>
          <p:nvPr/>
        </p:nvSpPr>
        <p:spPr>
          <a:xfrm rot="2285166">
            <a:off x="7765151" y="2905472"/>
            <a:ext cx="2829621" cy="400110"/>
          </a:xfrm>
          <a:prstGeom prst="rect">
            <a:avLst/>
          </a:prstGeom>
          <a:solidFill>
            <a:srgbClr val="FF0000"/>
          </a:solidFill>
          <a:ln>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prstClr val="white"/>
                </a:solidFill>
                <a:effectLst/>
                <a:uLnTx/>
                <a:uFillTx/>
                <a:latin typeface="Arial"/>
                <a:ea typeface="+mn-ea"/>
                <a:cs typeface="+mn-cs"/>
              </a:rPr>
              <a:t>Glöm inte motivering!</a:t>
            </a:r>
          </a:p>
        </p:txBody>
      </p:sp>
      <p:sp>
        <p:nvSpPr>
          <p:cNvPr id="31" name="Rektangel: rundade hörn 30">
            <a:extLst>
              <a:ext uri="{FF2B5EF4-FFF2-40B4-BE49-F238E27FC236}">
                <a16:creationId xmlns:a16="http://schemas.microsoft.com/office/drawing/2014/main" id="{2F638A0A-9E55-BE70-43D5-C45095E9C98D}"/>
              </a:ext>
            </a:extLst>
          </p:cNvPr>
          <p:cNvSpPr/>
          <p:nvPr/>
        </p:nvSpPr>
        <p:spPr>
          <a:xfrm>
            <a:off x="7681287" y="6427624"/>
            <a:ext cx="1043710" cy="39716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112757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3" grpId="0" animBg="1"/>
      <p:bldP spid="19" grpId="0" animBg="1"/>
      <p:bldP spid="23" grpId="0" animBg="1"/>
      <p:bldP spid="25" grpId="0" animBg="1"/>
      <p:bldP spid="30" grpId="0" animBg="1"/>
      <p:bldP spid="3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Syftet och målet med KLASSA</a:t>
            </a:r>
          </a:p>
        </p:txBody>
      </p:sp>
      <p:sp>
        <p:nvSpPr>
          <p:cNvPr id="3" name="Content Placeholder 2"/>
          <p:cNvSpPr>
            <a:spLocks noGrp="1"/>
          </p:cNvSpPr>
          <p:nvPr>
            <p:ph idx="1"/>
          </p:nvPr>
        </p:nvSpPr>
        <p:spPr>
          <a:xfrm>
            <a:off x="664232" y="2495203"/>
            <a:ext cx="9609825" cy="3808882"/>
          </a:xfrm>
        </p:spPr>
        <p:txBody>
          <a:bodyPr/>
          <a:lstStyle/>
          <a:p>
            <a:pPr marL="285750" indent="-285750">
              <a:buFont typeface="Arial" panose="020B0604020202020204" pitchFamily="34" charset="0"/>
              <a:buChar char="•"/>
            </a:pPr>
            <a:r>
              <a:rPr lang="sv-SE" dirty="0"/>
              <a:t>Syftet med KLASSA är att höja mognadsgraden i det systematiska informationssäkerhetsarbetet</a:t>
            </a:r>
          </a:p>
          <a:p>
            <a:pPr marL="285750" indent="-285750">
              <a:buFont typeface="Arial" panose="020B0604020202020204" pitchFamily="34" charset="0"/>
              <a:buChar char="•"/>
            </a:pPr>
            <a:r>
              <a:rPr lang="sv-SE" dirty="0"/>
              <a:t>KLASSA ska vara lätt att använda och vända sig till breda målgrupper för att succesivt förbättra organisationens informationssäkerhet</a:t>
            </a:r>
          </a:p>
          <a:p>
            <a:pPr marL="285750" indent="-285750">
              <a:buFont typeface="Arial" panose="020B0604020202020204" pitchFamily="34" charset="0"/>
              <a:buChar char="•"/>
            </a:pPr>
            <a:r>
              <a:rPr lang="sv-SE" dirty="0"/>
              <a:t>KLASSA ska utvecklas kontinuerligt för att följa en föränderlig omvärld med nya lagkrav, nya risker och nya sätt att behandla information</a:t>
            </a:r>
            <a:endParaRPr lang="sv-SE" dirty="0">
              <a:cs typeface="Calibri" panose="020F0502020204030204"/>
            </a:endParaRPr>
          </a:p>
        </p:txBody>
      </p:sp>
    </p:spTree>
    <p:extLst>
      <p:ext uri="{BB962C8B-B14F-4D97-AF65-F5344CB8AC3E}">
        <p14:creationId xmlns:p14="http://schemas.microsoft.com/office/powerpoint/2010/main" val="30387561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5635C1B1-5979-1346-7066-32B893FAACBF}"/>
              </a:ext>
            </a:extLst>
          </p:cNvPr>
          <p:cNvPicPr>
            <a:picLocks noChangeAspect="1"/>
          </p:cNvPicPr>
          <p:nvPr/>
        </p:nvPicPr>
        <p:blipFill>
          <a:blip r:embed="rId3"/>
          <a:stretch>
            <a:fillRect/>
          </a:stretch>
        </p:blipFill>
        <p:spPr>
          <a:xfrm>
            <a:off x="1671637" y="1376362"/>
            <a:ext cx="8848725" cy="4105275"/>
          </a:xfrm>
          <a:prstGeom prst="rect">
            <a:avLst/>
          </a:prstGeom>
        </p:spPr>
      </p:pic>
      <p:sp>
        <p:nvSpPr>
          <p:cNvPr id="4" name="Rektangel: rundade hörn 3">
            <a:extLst>
              <a:ext uri="{FF2B5EF4-FFF2-40B4-BE49-F238E27FC236}">
                <a16:creationId xmlns:a16="http://schemas.microsoft.com/office/drawing/2014/main" id="{2DDD71D2-842B-2F2F-195A-B4B23A1E2845}"/>
              </a:ext>
            </a:extLst>
          </p:cNvPr>
          <p:cNvSpPr/>
          <p:nvPr/>
        </p:nvSpPr>
        <p:spPr>
          <a:xfrm>
            <a:off x="8506690" y="5084473"/>
            <a:ext cx="729674" cy="39716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1731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84CF1E83-1A62-715F-887A-F8524EB8E598}"/>
              </a:ext>
            </a:extLst>
          </p:cNvPr>
          <p:cNvPicPr>
            <a:picLocks noChangeAspect="1"/>
          </p:cNvPicPr>
          <p:nvPr/>
        </p:nvPicPr>
        <p:blipFill>
          <a:blip r:embed="rId3"/>
          <a:stretch>
            <a:fillRect/>
          </a:stretch>
        </p:blipFill>
        <p:spPr>
          <a:xfrm>
            <a:off x="1647825" y="1276350"/>
            <a:ext cx="8896350" cy="4305300"/>
          </a:xfrm>
          <a:prstGeom prst="rect">
            <a:avLst/>
          </a:prstGeom>
        </p:spPr>
      </p:pic>
      <p:sp>
        <p:nvSpPr>
          <p:cNvPr id="4" name="Rektangel: rundade hörn 3">
            <a:extLst>
              <a:ext uri="{FF2B5EF4-FFF2-40B4-BE49-F238E27FC236}">
                <a16:creationId xmlns:a16="http://schemas.microsoft.com/office/drawing/2014/main" id="{972446CF-8EAB-693F-4318-75A2D36E7320}"/>
              </a:ext>
            </a:extLst>
          </p:cNvPr>
          <p:cNvSpPr/>
          <p:nvPr/>
        </p:nvSpPr>
        <p:spPr>
          <a:xfrm>
            <a:off x="8456755" y="4686055"/>
            <a:ext cx="798081" cy="39716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Rektangel: rundade hörn 4">
            <a:extLst>
              <a:ext uri="{FF2B5EF4-FFF2-40B4-BE49-F238E27FC236}">
                <a16:creationId xmlns:a16="http://schemas.microsoft.com/office/drawing/2014/main" id="{4CF0A7C9-D10B-C6F5-B869-67373C4BA0C6}"/>
              </a:ext>
            </a:extLst>
          </p:cNvPr>
          <p:cNvSpPr/>
          <p:nvPr/>
        </p:nvSpPr>
        <p:spPr>
          <a:xfrm>
            <a:off x="8456755" y="5159996"/>
            <a:ext cx="798081" cy="39716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063115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B6F900EC-3100-3565-5C32-327D1BD28792}"/>
              </a:ext>
            </a:extLst>
          </p:cNvPr>
          <p:cNvPicPr>
            <a:picLocks noChangeAspect="1"/>
          </p:cNvPicPr>
          <p:nvPr/>
        </p:nvPicPr>
        <p:blipFill>
          <a:blip r:embed="rId3"/>
          <a:stretch>
            <a:fillRect/>
          </a:stretch>
        </p:blipFill>
        <p:spPr>
          <a:xfrm>
            <a:off x="90487" y="1376362"/>
            <a:ext cx="12011025" cy="4105275"/>
          </a:xfrm>
          <a:prstGeom prst="rect">
            <a:avLst/>
          </a:prstGeom>
        </p:spPr>
      </p:pic>
      <p:sp>
        <p:nvSpPr>
          <p:cNvPr id="4" name="Rektangel: rundade hörn 3">
            <a:extLst>
              <a:ext uri="{FF2B5EF4-FFF2-40B4-BE49-F238E27FC236}">
                <a16:creationId xmlns:a16="http://schemas.microsoft.com/office/drawing/2014/main" id="{31E9B781-5939-E298-E0B6-EA5F30D16CD5}"/>
              </a:ext>
            </a:extLst>
          </p:cNvPr>
          <p:cNvSpPr/>
          <p:nvPr/>
        </p:nvSpPr>
        <p:spPr>
          <a:xfrm>
            <a:off x="11018981" y="4770435"/>
            <a:ext cx="997528" cy="49429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442431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978FEC25-0C38-7346-A47B-D5DC4B5AD824}"/>
              </a:ext>
            </a:extLst>
          </p:cNvPr>
          <p:cNvPicPr>
            <a:picLocks noChangeAspect="1"/>
          </p:cNvPicPr>
          <p:nvPr/>
        </p:nvPicPr>
        <p:blipFill>
          <a:blip r:embed="rId3"/>
          <a:stretch>
            <a:fillRect/>
          </a:stretch>
        </p:blipFill>
        <p:spPr>
          <a:xfrm>
            <a:off x="747302" y="73562"/>
            <a:ext cx="8933449" cy="6710876"/>
          </a:xfrm>
          <a:prstGeom prst="rect">
            <a:avLst/>
          </a:prstGeom>
        </p:spPr>
      </p:pic>
      <p:sp>
        <p:nvSpPr>
          <p:cNvPr id="4" name="textruta 3">
            <a:extLst>
              <a:ext uri="{FF2B5EF4-FFF2-40B4-BE49-F238E27FC236}">
                <a16:creationId xmlns:a16="http://schemas.microsoft.com/office/drawing/2014/main" id="{D7EFB4B3-F215-7D2F-7141-449510F7B5C1}"/>
              </a:ext>
            </a:extLst>
          </p:cNvPr>
          <p:cNvSpPr txBox="1"/>
          <p:nvPr/>
        </p:nvSpPr>
        <p:spPr>
          <a:xfrm>
            <a:off x="9829987" y="5000435"/>
            <a:ext cx="2225964" cy="307777"/>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chemeClr val="bg1"/>
                </a:solidFill>
                <a:effectLst/>
                <a:uLnTx/>
                <a:uFillTx/>
                <a:latin typeface="Arial"/>
                <a:ea typeface="+mn-ea"/>
                <a:cs typeface="+mn-cs"/>
              </a:rPr>
              <a:t>bedöms sannolikhetsnivå</a:t>
            </a:r>
            <a:endParaRPr kumimoji="0" lang="sv-SE" sz="1050" b="0" i="0" u="none" strike="noStrike" kern="1200" cap="none" spc="0" normalizeH="0" baseline="0" noProof="0" dirty="0">
              <a:ln>
                <a:noFill/>
              </a:ln>
              <a:solidFill>
                <a:schemeClr val="bg1"/>
              </a:solidFill>
              <a:effectLst/>
              <a:uLnTx/>
              <a:uFillTx/>
              <a:latin typeface="Arial"/>
              <a:ea typeface="+mn-ea"/>
              <a:cs typeface="+mn-cs"/>
            </a:endParaRPr>
          </a:p>
        </p:txBody>
      </p:sp>
      <p:cxnSp>
        <p:nvCxnSpPr>
          <p:cNvPr id="5" name="Rak pilkoppling 4">
            <a:extLst>
              <a:ext uri="{FF2B5EF4-FFF2-40B4-BE49-F238E27FC236}">
                <a16:creationId xmlns:a16="http://schemas.microsoft.com/office/drawing/2014/main" id="{CDC1DFAD-D487-A491-9307-01EAA328FB4F}"/>
              </a:ext>
            </a:extLst>
          </p:cNvPr>
          <p:cNvCxnSpPr>
            <a:cxnSpLocks/>
            <a:stCxn id="4" idx="1"/>
          </p:cNvCxnSpPr>
          <p:nvPr/>
        </p:nvCxnSpPr>
        <p:spPr>
          <a:xfrm flipH="1" flipV="1">
            <a:off x="8506690" y="5154323"/>
            <a:ext cx="1323297" cy="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ruta 5">
            <a:extLst>
              <a:ext uri="{FF2B5EF4-FFF2-40B4-BE49-F238E27FC236}">
                <a16:creationId xmlns:a16="http://schemas.microsoft.com/office/drawing/2014/main" id="{0DADB315-C675-5410-EE68-C7432D3718FC}"/>
              </a:ext>
            </a:extLst>
          </p:cNvPr>
          <p:cNvSpPr txBox="1"/>
          <p:nvPr/>
        </p:nvSpPr>
        <p:spPr>
          <a:xfrm>
            <a:off x="9829987" y="3939046"/>
            <a:ext cx="2225964" cy="307777"/>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chemeClr val="bg1"/>
                </a:solidFill>
                <a:effectLst/>
                <a:uLnTx/>
                <a:uFillTx/>
                <a:latin typeface="Arial"/>
                <a:ea typeface="+mn-ea"/>
                <a:cs typeface="+mn-cs"/>
              </a:rPr>
              <a:t>bedömd konsekvensnivå</a:t>
            </a:r>
            <a:endParaRPr kumimoji="0" lang="sv-SE" sz="1050" b="0" i="0" u="none" strike="noStrike" kern="1200" cap="none" spc="0" normalizeH="0" baseline="0" noProof="0" dirty="0">
              <a:ln>
                <a:noFill/>
              </a:ln>
              <a:solidFill>
                <a:schemeClr val="bg1"/>
              </a:solidFill>
              <a:effectLst/>
              <a:uLnTx/>
              <a:uFillTx/>
              <a:latin typeface="Arial"/>
              <a:ea typeface="+mn-ea"/>
              <a:cs typeface="+mn-cs"/>
            </a:endParaRPr>
          </a:p>
        </p:txBody>
      </p:sp>
      <p:cxnSp>
        <p:nvCxnSpPr>
          <p:cNvPr id="7" name="Rak pilkoppling 6">
            <a:extLst>
              <a:ext uri="{FF2B5EF4-FFF2-40B4-BE49-F238E27FC236}">
                <a16:creationId xmlns:a16="http://schemas.microsoft.com/office/drawing/2014/main" id="{53FE0639-6FDD-1B80-5CB3-8804DD0E9A6A}"/>
              </a:ext>
            </a:extLst>
          </p:cNvPr>
          <p:cNvCxnSpPr>
            <a:cxnSpLocks/>
            <a:stCxn id="6" idx="1"/>
          </p:cNvCxnSpPr>
          <p:nvPr/>
        </p:nvCxnSpPr>
        <p:spPr>
          <a:xfrm flipH="1">
            <a:off x="8506690" y="4092935"/>
            <a:ext cx="1323297" cy="7698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ruta 7">
            <a:extLst>
              <a:ext uri="{FF2B5EF4-FFF2-40B4-BE49-F238E27FC236}">
                <a16:creationId xmlns:a16="http://schemas.microsoft.com/office/drawing/2014/main" id="{014CF281-E556-651C-652D-F6DAB6DA75F1}"/>
              </a:ext>
            </a:extLst>
          </p:cNvPr>
          <p:cNvSpPr txBox="1"/>
          <p:nvPr/>
        </p:nvSpPr>
        <p:spPr>
          <a:xfrm>
            <a:off x="9829987" y="4443548"/>
            <a:ext cx="2105891" cy="307777"/>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chemeClr val="bg1"/>
                </a:solidFill>
                <a:effectLst/>
                <a:uLnTx/>
                <a:uFillTx/>
                <a:latin typeface="Arial"/>
                <a:ea typeface="+mn-ea"/>
                <a:cs typeface="+mn-cs"/>
              </a:rPr>
              <a:t>Bedömd sårbarhetsnivå</a:t>
            </a:r>
            <a:endParaRPr kumimoji="0" lang="sv-SE" sz="1050" b="0" i="0" u="none" strike="noStrike" kern="1200" cap="none" spc="0" normalizeH="0" baseline="0" noProof="0" dirty="0">
              <a:ln>
                <a:noFill/>
              </a:ln>
              <a:solidFill>
                <a:schemeClr val="bg1"/>
              </a:solidFill>
              <a:effectLst/>
              <a:uLnTx/>
              <a:uFillTx/>
              <a:latin typeface="Arial"/>
              <a:ea typeface="+mn-ea"/>
              <a:cs typeface="+mn-cs"/>
            </a:endParaRPr>
          </a:p>
        </p:txBody>
      </p:sp>
      <p:cxnSp>
        <p:nvCxnSpPr>
          <p:cNvPr id="9" name="Rak pilkoppling 8">
            <a:extLst>
              <a:ext uri="{FF2B5EF4-FFF2-40B4-BE49-F238E27FC236}">
                <a16:creationId xmlns:a16="http://schemas.microsoft.com/office/drawing/2014/main" id="{4EA0C5D1-A3BC-7E15-B265-F82EF5CAA51F}"/>
              </a:ext>
            </a:extLst>
          </p:cNvPr>
          <p:cNvCxnSpPr>
            <a:cxnSpLocks/>
            <a:stCxn id="8" idx="1"/>
          </p:cNvCxnSpPr>
          <p:nvPr/>
        </p:nvCxnSpPr>
        <p:spPr>
          <a:xfrm flipH="1">
            <a:off x="8506690" y="4597437"/>
            <a:ext cx="1323297" cy="5238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ruta 9">
            <a:extLst>
              <a:ext uri="{FF2B5EF4-FFF2-40B4-BE49-F238E27FC236}">
                <a16:creationId xmlns:a16="http://schemas.microsoft.com/office/drawing/2014/main" id="{AC098CFD-C29F-C00E-B756-4100804D38D9}"/>
              </a:ext>
            </a:extLst>
          </p:cNvPr>
          <p:cNvSpPr txBox="1"/>
          <p:nvPr/>
        </p:nvSpPr>
        <p:spPr>
          <a:xfrm>
            <a:off x="9829987" y="5557322"/>
            <a:ext cx="1385454" cy="523220"/>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chemeClr val="bg1"/>
                </a:solidFill>
                <a:effectLst/>
                <a:uLnTx/>
                <a:uFillTx/>
                <a:latin typeface="Arial"/>
                <a:ea typeface="+mn-ea"/>
                <a:cs typeface="+mn-cs"/>
              </a:rPr>
              <a:t>Kostnaden för åtgärden</a:t>
            </a:r>
            <a:endParaRPr kumimoji="0" lang="sv-SE" sz="1050" b="0" i="0" u="none" strike="noStrike" kern="1200" cap="none" spc="0" normalizeH="0" baseline="0" noProof="0" dirty="0">
              <a:ln>
                <a:noFill/>
              </a:ln>
              <a:solidFill>
                <a:schemeClr val="bg1"/>
              </a:solidFill>
              <a:effectLst/>
              <a:uLnTx/>
              <a:uFillTx/>
              <a:latin typeface="Arial"/>
              <a:ea typeface="+mn-ea"/>
              <a:cs typeface="+mn-cs"/>
            </a:endParaRPr>
          </a:p>
        </p:txBody>
      </p:sp>
      <p:cxnSp>
        <p:nvCxnSpPr>
          <p:cNvPr id="11" name="Rak pilkoppling 10">
            <a:extLst>
              <a:ext uri="{FF2B5EF4-FFF2-40B4-BE49-F238E27FC236}">
                <a16:creationId xmlns:a16="http://schemas.microsoft.com/office/drawing/2014/main" id="{061F1CFE-B160-9AAD-D148-B5DC8E81881D}"/>
              </a:ext>
            </a:extLst>
          </p:cNvPr>
          <p:cNvCxnSpPr>
            <a:cxnSpLocks/>
            <a:stCxn id="10" idx="1"/>
          </p:cNvCxnSpPr>
          <p:nvPr/>
        </p:nvCxnSpPr>
        <p:spPr>
          <a:xfrm flipH="1" flipV="1">
            <a:off x="8506690" y="5609617"/>
            <a:ext cx="1323297" cy="20931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Rak pilkoppling 11">
            <a:extLst>
              <a:ext uri="{FF2B5EF4-FFF2-40B4-BE49-F238E27FC236}">
                <a16:creationId xmlns:a16="http://schemas.microsoft.com/office/drawing/2014/main" id="{1EFE7D93-5C15-F536-0F83-AC343578ADDC}"/>
              </a:ext>
            </a:extLst>
          </p:cNvPr>
          <p:cNvCxnSpPr>
            <a:cxnSpLocks/>
            <a:stCxn id="10" idx="1"/>
          </p:cNvCxnSpPr>
          <p:nvPr/>
        </p:nvCxnSpPr>
        <p:spPr>
          <a:xfrm flipH="1">
            <a:off x="8506690" y="5818932"/>
            <a:ext cx="1323297" cy="3014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Rektangel: rundade hörn 28">
            <a:extLst>
              <a:ext uri="{FF2B5EF4-FFF2-40B4-BE49-F238E27FC236}">
                <a16:creationId xmlns:a16="http://schemas.microsoft.com/office/drawing/2014/main" id="{79DA5AD5-529C-F019-2A4B-53803138D110}"/>
              </a:ext>
            </a:extLst>
          </p:cNvPr>
          <p:cNvSpPr/>
          <p:nvPr/>
        </p:nvSpPr>
        <p:spPr>
          <a:xfrm>
            <a:off x="7624716" y="6400800"/>
            <a:ext cx="886691" cy="38363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29176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0" grpId="0" animBg="1"/>
      <p:bldP spid="2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74FC693A-E48E-4275-0848-0C8C09408E0D}"/>
              </a:ext>
            </a:extLst>
          </p:cNvPr>
          <p:cNvPicPr>
            <a:picLocks noChangeAspect="1"/>
          </p:cNvPicPr>
          <p:nvPr/>
        </p:nvPicPr>
        <p:blipFill>
          <a:blip r:embed="rId3"/>
          <a:stretch>
            <a:fillRect/>
          </a:stretch>
        </p:blipFill>
        <p:spPr>
          <a:xfrm>
            <a:off x="2521257" y="76793"/>
            <a:ext cx="8602150" cy="6704413"/>
          </a:xfrm>
          <a:prstGeom prst="rect">
            <a:avLst/>
          </a:prstGeom>
        </p:spPr>
      </p:pic>
      <p:sp>
        <p:nvSpPr>
          <p:cNvPr id="4" name="textruta 3">
            <a:extLst>
              <a:ext uri="{FF2B5EF4-FFF2-40B4-BE49-F238E27FC236}">
                <a16:creationId xmlns:a16="http://schemas.microsoft.com/office/drawing/2014/main" id="{569FA52D-88BA-241D-1140-64D4F641B499}"/>
              </a:ext>
            </a:extLst>
          </p:cNvPr>
          <p:cNvSpPr txBox="1"/>
          <p:nvPr/>
        </p:nvSpPr>
        <p:spPr>
          <a:xfrm>
            <a:off x="1001203" y="5130478"/>
            <a:ext cx="1385454" cy="307777"/>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chemeClr val="bg1"/>
                </a:solidFill>
                <a:effectLst/>
                <a:uLnTx/>
                <a:uFillTx/>
                <a:latin typeface="Arial"/>
                <a:ea typeface="+mn-ea"/>
                <a:cs typeface="+mn-cs"/>
              </a:rPr>
              <a:t>Beslutsfattare</a:t>
            </a:r>
            <a:endParaRPr kumimoji="0" lang="sv-SE" sz="1050" b="0" i="0" u="none" strike="noStrike" kern="1200" cap="none" spc="0" normalizeH="0" baseline="0" noProof="0" dirty="0">
              <a:ln>
                <a:noFill/>
              </a:ln>
              <a:solidFill>
                <a:schemeClr val="bg1"/>
              </a:solidFill>
              <a:effectLst/>
              <a:uLnTx/>
              <a:uFillTx/>
              <a:latin typeface="Arial"/>
              <a:ea typeface="+mn-ea"/>
              <a:cs typeface="+mn-cs"/>
            </a:endParaRPr>
          </a:p>
        </p:txBody>
      </p:sp>
      <p:cxnSp>
        <p:nvCxnSpPr>
          <p:cNvPr id="5" name="Rak pilkoppling 4">
            <a:extLst>
              <a:ext uri="{FF2B5EF4-FFF2-40B4-BE49-F238E27FC236}">
                <a16:creationId xmlns:a16="http://schemas.microsoft.com/office/drawing/2014/main" id="{410D9FFE-122A-B1DE-2EEC-FFED6B8BF2B7}"/>
              </a:ext>
            </a:extLst>
          </p:cNvPr>
          <p:cNvCxnSpPr>
            <a:cxnSpLocks/>
            <a:stCxn id="4" idx="3"/>
          </p:cNvCxnSpPr>
          <p:nvPr/>
        </p:nvCxnSpPr>
        <p:spPr>
          <a:xfrm>
            <a:off x="2386657" y="5284367"/>
            <a:ext cx="1426586" cy="12705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ruta 5">
            <a:extLst>
              <a:ext uri="{FF2B5EF4-FFF2-40B4-BE49-F238E27FC236}">
                <a16:creationId xmlns:a16="http://schemas.microsoft.com/office/drawing/2014/main" id="{BE4346C8-BE13-79F5-E5C4-CABA344B6388}"/>
              </a:ext>
            </a:extLst>
          </p:cNvPr>
          <p:cNvSpPr txBox="1"/>
          <p:nvPr/>
        </p:nvSpPr>
        <p:spPr>
          <a:xfrm>
            <a:off x="160693" y="3958499"/>
            <a:ext cx="2225964" cy="307777"/>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chemeClr val="bg1"/>
                </a:solidFill>
                <a:effectLst/>
                <a:uLnTx/>
                <a:uFillTx/>
                <a:latin typeface="Arial"/>
                <a:ea typeface="+mn-ea"/>
                <a:cs typeface="+mn-cs"/>
              </a:rPr>
              <a:t>Godkänner jag åtgärden</a:t>
            </a:r>
            <a:endParaRPr kumimoji="0" lang="sv-SE" sz="1050" b="0" i="0" u="none" strike="noStrike" kern="1200" cap="none" spc="0" normalizeH="0" baseline="0" noProof="0" dirty="0">
              <a:ln>
                <a:noFill/>
              </a:ln>
              <a:solidFill>
                <a:schemeClr val="bg1"/>
              </a:solidFill>
              <a:effectLst/>
              <a:uLnTx/>
              <a:uFillTx/>
              <a:latin typeface="Arial"/>
              <a:ea typeface="+mn-ea"/>
              <a:cs typeface="+mn-cs"/>
            </a:endParaRPr>
          </a:p>
        </p:txBody>
      </p:sp>
      <p:cxnSp>
        <p:nvCxnSpPr>
          <p:cNvPr id="7" name="Rak pilkoppling 6">
            <a:extLst>
              <a:ext uri="{FF2B5EF4-FFF2-40B4-BE49-F238E27FC236}">
                <a16:creationId xmlns:a16="http://schemas.microsoft.com/office/drawing/2014/main" id="{18C4DDD3-BDA1-9E8B-038C-7EAB683F4195}"/>
              </a:ext>
            </a:extLst>
          </p:cNvPr>
          <p:cNvCxnSpPr>
            <a:cxnSpLocks/>
            <a:stCxn id="6" idx="3"/>
          </p:cNvCxnSpPr>
          <p:nvPr/>
        </p:nvCxnSpPr>
        <p:spPr>
          <a:xfrm>
            <a:off x="2386657" y="4112388"/>
            <a:ext cx="1426586" cy="17977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ruta 7">
            <a:extLst>
              <a:ext uri="{FF2B5EF4-FFF2-40B4-BE49-F238E27FC236}">
                <a16:creationId xmlns:a16="http://schemas.microsoft.com/office/drawing/2014/main" id="{52324C80-8B43-3A1A-8A6C-4C073436D1BE}"/>
              </a:ext>
            </a:extLst>
          </p:cNvPr>
          <p:cNvSpPr txBox="1"/>
          <p:nvPr/>
        </p:nvSpPr>
        <p:spPr>
          <a:xfrm>
            <a:off x="160693" y="4493905"/>
            <a:ext cx="2225964" cy="307777"/>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chemeClr val="bg1"/>
                </a:solidFill>
                <a:effectLst/>
                <a:uLnTx/>
                <a:uFillTx/>
                <a:latin typeface="Arial"/>
                <a:ea typeface="+mn-ea"/>
                <a:cs typeface="+mn-cs"/>
              </a:rPr>
              <a:t>Datum för färdigställande</a:t>
            </a:r>
            <a:endParaRPr kumimoji="0" lang="sv-SE" sz="1050" b="0" i="0" u="none" strike="noStrike" kern="1200" cap="none" spc="0" normalizeH="0" baseline="0" noProof="0" dirty="0">
              <a:ln>
                <a:noFill/>
              </a:ln>
              <a:solidFill>
                <a:schemeClr val="bg1"/>
              </a:solidFill>
              <a:effectLst/>
              <a:uLnTx/>
              <a:uFillTx/>
              <a:latin typeface="Arial"/>
              <a:ea typeface="+mn-ea"/>
              <a:cs typeface="+mn-cs"/>
            </a:endParaRPr>
          </a:p>
        </p:txBody>
      </p:sp>
      <p:cxnSp>
        <p:nvCxnSpPr>
          <p:cNvPr id="9" name="Rak pilkoppling 8">
            <a:extLst>
              <a:ext uri="{FF2B5EF4-FFF2-40B4-BE49-F238E27FC236}">
                <a16:creationId xmlns:a16="http://schemas.microsoft.com/office/drawing/2014/main" id="{B735733F-41F2-87E1-EEA9-8170A2EC4941}"/>
              </a:ext>
            </a:extLst>
          </p:cNvPr>
          <p:cNvCxnSpPr>
            <a:cxnSpLocks/>
            <a:stCxn id="8" idx="3"/>
          </p:cNvCxnSpPr>
          <p:nvPr/>
        </p:nvCxnSpPr>
        <p:spPr>
          <a:xfrm>
            <a:off x="2386657" y="4647794"/>
            <a:ext cx="1426586" cy="14886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ruta 9">
            <a:extLst>
              <a:ext uri="{FF2B5EF4-FFF2-40B4-BE49-F238E27FC236}">
                <a16:creationId xmlns:a16="http://schemas.microsoft.com/office/drawing/2014/main" id="{0566AFB4-3651-5171-3A1E-9C70C898D36C}"/>
              </a:ext>
            </a:extLst>
          </p:cNvPr>
          <p:cNvSpPr txBox="1"/>
          <p:nvPr/>
        </p:nvSpPr>
        <p:spPr>
          <a:xfrm>
            <a:off x="1001203" y="5767051"/>
            <a:ext cx="1385454" cy="307777"/>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chemeClr val="bg1"/>
                </a:solidFill>
                <a:effectLst/>
                <a:uLnTx/>
                <a:uFillTx/>
                <a:latin typeface="Arial"/>
                <a:ea typeface="+mn-ea"/>
                <a:cs typeface="+mn-cs"/>
              </a:rPr>
              <a:t>Motivering</a:t>
            </a:r>
            <a:endParaRPr kumimoji="0" lang="sv-SE" sz="1050" b="0" i="0" u="none" strike="noStrike" kern="1200" cap="none" spc="0" normalizeH="0" baseline="0" noProof="0" dirty="0">
              <a:ln>
                <a:noFill/>
              </a:ln>
              <a:solidFill>
                <a:schemeClr val="bg1"/>
              </a:solidFill>
              <a:effectLst/>
              <a:uLnTx/>
              <a:uFillTx/>
              <a:latin typeface="Arial"/>
              <a:ea typeface="+mn-ea"/>
              <a:cs typeface="+mn-cs"/>
            </a:endParaRPr>
          </a:p>
        </p:txBody>
      </p:sp>
      <p:cxnSp>
        <p:nvCxnSpPr>
          <p:cNvPr id="11" name="Rak pilkoppling 10">
            <a:extLst>
              <a:ext uri="{FF2B5EF4-FFF2-40B4-BE49-F238E27FC236}">
                <a16:creationId xmlns:a16="http://schemas.microsoft.com/office/drawing/2014/main" id="{940D8FEC-2EB0-C571-0B39-07BB153FD120}"/>
              </a:ext>
            </a:extLst>
          </p:cNvPr>
          <p:cNvCxnSpPr>
            <a:cxnSpLocks/>
            <a:stCxn id="10" idx="3"/>
          </p:cNvCxnSpPr>
          <p:nvPr/>
        </p:nvCxnSpPr>
        <p:spPr>
          <a:xfrm>
            <a:off x="2386657" y="5920940"/>
            <a:ext cx="1426586" cy="1195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Rektangel: rundade hörn 22">
            <a:extLst>
              <a:ext uri="{FF2B5EF4-FFF2-40B4-BE49-F238E27FC236}">
                <a16:creationId xmlns:a16="http://schemas.microsoft.com/office/drawing/2014/main" id="{B51171A4-C51B-BD45-2E74-9C9CC114041B}"/>
              </a:ext>
            </a:extLst>
          </p:cNvPr>
          <p:cNvSpPr/>
          <p:nvPr/>
        </p:nvSpPr>
        <p:spPr>
          <a:xfrm>
            <a:off x="9176623" y="6487662"/>
            <a:ext cx="757382" cy="33422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Rektangel: rundade hörn 23">
            <a:extLst>
              <a:ext uri="{FF2B5EF4-FFF2-40B4-BE49-F238E27FC236}">
                <a16:creationId xmlns:a16="http://schemas.microsoft.com/office/drawing/2014/main" id="{BD7B3B81-D8C0-0F5A-1230-A72BE9C91B75}"/>
              </a:ext>
            </a:extLst>
          </p:cNvPr>
          <p:cNvSpPr/>
          <p:nvPr/>
        </p:nvSpPr>
        <p:spPr>
          <a:xfrm>
            <a:off x="3876914" y="2656437"/>
            <a:ext cx="3583709" cy="70284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94375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0" grpId="0" animBg="1"/>
      <p:bldP spid="23" grpId="0" animBg="1"/>
      <p:bldP spid="2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2DB112B6-7204-2CF1-6263-AB3AA28FC790}"/>
              </a:ext>
            </a:extLst>
          </p:cNvPr>
          <p:cNvPicPr>
            <a:picLocks noChangeAspect="1"/>
          </p:cNvPicPr>
          <p:nvPr/>
        </p:nvPicPr>
        <p:blipFill>
          <a:blip r:embed="rId3"/>
          <a:stretch>
            <a:fillRect/>
          </a:stretch>
        </p:blipFill>
        <p:spPr>
          <a:xfrm>
            <a:off x="245774" y="1409609"/>
            <a:ext cx="11700452" cy="4038782"/>
          </a:xfrm>
          <a:prstGeom prst="rect">
            <a:avLst/>
          </a:prstGeom>
        </p:spPr>
      </p:pic>
    </p:spTree>
    <p:extLst>
      <p:ext uri="{BB962C8B-B14F-4D97-AF65-F5344CB8AC3E}">
        <p14:creationId xmlns:p14="http://schemas.microsoft.com/office/powerpoint/2010/main" val="19492063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B5D4EF1-8177-40A7-081B-AB9583CAD9D5}"/>
              </a:ext>
            </a:extLst>
          </p:cNvPr>
          <p:cNvSpPr>
            <a:spLocks noGrp="1"/>
          </p:cNvSpPr>
          <p:nvPr>
            <p:ph type="title"/>
          </p:nvPr>
        </p:nvSpPr>
        <p:spPr/>
        <p:txBody>
          <a:bodyPr/>
          <a:lstStyle/>
          <a:p>
            <a:r>
              <a:rPr lang="sv-SE" dirty="0"/>
              <a:t>KLASSA riskmodul</a:t>
            </a:r>
          </a:p>
        </p:txBody>
      </p:sp>
      <p:sp>
        <p:nvSpPr>
          <p:cNvPr id="3" name="Rektangel 2">
            <a:extLst>
              <a:ext uri="{FF2B5EF4-FFF2-40B4-BE49-F238E27FC236}">
                <a16:creationId xmlns:a16="http://schemas.microsoft.com/office/drawing/2014/main" id="{3B349821-9E3F-6598-7C9E-4A8097A8D794}"/>
              </a:ext>
            </a:extLst>
          </p:cNvPr>
          <p:cNvSpPr/>
          <p:nvPr/>
        </p:nvSpPr>
        <p:spPr>
          <a:xfrm>
            <a:off x="2217103" y="1778408"/>
            <a:ext cx="5112297" cy="502766"/>
          </a:xfrm>
          <a:prstGeom prst="rect">
            <a:avLst/>
          </a:prstGeom>
        </p:spPr>
        <p:txBody>
          <a:bodyPr wrap="none">
            <a:spAutoFit/>
          </a:bodyPr>
          <a:lstStyle/>
          <a:p>
            <a:r>
              <a:rPr lang="sv-SE" sz="2667" dirty="0">
                <a:solidFill>
                  <a:schemeClr val="bg1"/>
                </a:solidFill>
              </a:rPr>
              <a:t>Specifikt sammanhang/situation</a:t>
            </a:r>
          </a:p>
        </p:txBody>
      </p:sp>
      <p:sp>
        <p:nvSpPr>
          <p:cNvPr id="4" name="Rektangel 3">
            <a:extLst>
              <a:ext uri="{FF2B5EF4-FFF2-40B4-BE49-F238E27FC236}">
                <a16:creationId xmlns:a16="http://schemas.microsoft.com/office/drawing/2014/main" id="{801E8A94-C83D-CD85-EBF5-FA8B4C9D7357}"/>
              </a:ext>
            </a:extLst>
          </p:cNvPr>
          <p:cNvSpPr/>
          <p:nvPr/>
        </p:nvSpPr>
        <p:spPr>
          <a:xfrm>
            <a:off x="2217103" y="2709650"/>
            <a:ext cx="3912033" cy="502766"/>
          </a:xfrm>
          <a:prstGeom prst="rect">
            <a:avLst/>
          </a:prstGeom>
        </p:spPr>
        <p:txBody>
          <a:bodyPr wrap="none">
            <a:spAutoFit/>
          </a:bodyPr>
          <a:lstStyle/>
          <a:p>
            <a:r>
              <a:rPr lang="sv-SE" sz="2667" dirty="0">
                <a:solidFill>
                  <a:schemeClr val="bg1"/>
                </a:solidFill>
              </a:rPr>
              <a:t>Tydliga riskformuleringar</a:t>
            </a:r>
          </a:p>
        </p:txBody>
      </p:sp>
      <p:sp>
        <p:nvSpPr>
          <p:cNvPr id="5" name="Rektangel 4">
            <a:extLst>
              <a:ext uri="{FF2B5EF4-FFF2-40B4-BE49-F238E27FC236}">
                <a16:creationId xmlns:a16="http://schemas.microsoft.com/office/drawing/2014/main" id="{77342A3F-F9E6-58E4-618A-42A3978E8076}"/>
              </a:ext>
            </a:extLst>
          </p:cNvPr>
          <p:cNvSpPr/>
          <p:nvPr/>
        </p:nvSpPr>
        <p:spPr>
          <a:xfrm>
            <a:off x="2217103" y="3662168"/>
            <a:ext cx="8283678" cy="502766"/>
          </a:xfrm>
          <a:prstGeom prst="rect">
            <a:avLst/>
          </a:prstGeom>
        </p:spPr>
        <p:txBody>
          <a:bodyPr wrap="square">
            <a:spAutoFit/>
          </a:bodyPr>
          <a:lstStyle/>
          <a:p>
            <a:r>
              <a:rPr lang="sv-SE" sz="2667" dirty="0">
                <a:solidFill>
                  <a:schemeClr val="bg1"/>
                </a:solidFill>
              </a:rPr>
              <a:t>Ändamålsenliga och proportionella säkerhetsåtgärder</a:t>
            </a:r>
          </a:p>
        </p:txBody>
      </p:sp>
      <p:sp>
        <p:nvSpPr>
          <p:cNvPr id="6" name="Rektangel 5">
            <a:extLst>
              <a:ext uri="{FF2B5EF4-FFF2-40B4-BE49-F238E27FC236}">
                <a16:creationId xmlns:a16="http://schemas.microsoft.com/office/drawing/2014/main" id="{509209D7-AD35-DADA-8F6E-E1B253A8B6FB}"/>
              </a:ext>
            </a:extLst>
          </p:cNvPr>
          <p:cNvSpPr/>
          <p:nvPr/>
        </p:nvSpPr>
        <p:spPr>
          <a:xfrm>
            <a:off x="2217103" y="4604049"/>
            <a:ext cx="4856073" cy="502766"/>
          </a:xfrm>
          <a:prstGeom prst="rect">
            <a:avLst/>
          </a:prstGeom>
        </p:spPr>
        <p:txBody>
          <a:bodyPr wrap="none">
            <a:spAutoFit/>
          </a:bodyPr>
          <a:lstStyle/>
          <a:p>
            <a:r>
              <a:rPr lang="sv-SE" sz="2667" dirty="0">
                <a:solidFill>
                  <a:schemeClr val="bg1"/>
                </a:solidFill>
              </a:rPr>
              <a:t>Entydiga riskbeslut &amp; effektmål</a:t>
            </a:r>
          </a:p>
        </p:txBody>
      </p:sp>
      <p:sp>
        <p:nvSpPr>
          <p:cNvPr id="7" name="Rektangel 6">
            <a:extLst>
              <a:ext uri="{FF2B5EF4-FFF2-40B4-BE49-F238E27FC236}">
                <a16:creationId xmlns:a16="http://schemas.microsoft.com/office/drawing/2014/main" id="{51A4482B-C98D-55A7-1A7C-E374BA986A8E}"/>
              </a:ext>
            </a:extLst>
          </p:cNvPr>
          <p:cNvSpPr/>
          <p:nvPr/>
        </p:nvSpPr>
        <p:spPr>
          <a:xfrm>
            <a:off x="263699" y="5531634"/>
            <a:ext cx="11592942" cy="830997"/>
          </a:xfrm>
          <a:prstGeom prst="rect">
            <a:avLst/>
          </a:prstGeom>
        </p:spPr>
        <p:txBody>
          <a:bodyPr wrap="square">
            <a:spAutoFit/>
          </a:bodyPr>
          <a:lstStyle/>
          <a:p>
            <a:r>
              <a:rPr lang="sv-SE" sz="2400" i="1" dirty="0">
                <a:solidFill>
                  <a:schemeClr val="bg1"/>
                </a:solidFill>
                <a:effectLst>
                  <a:outerShdw blurRad="38100" dist="38100" dir="2700000" algn="tl">
                    <a:srgbClr val="000000">
                      <a:alpha val="43137"/>
                    </a:srgbClr>
                  </a:outerShdw>
                </a:effectLst>
              </a:rPr>
              <a:t>…säkerställer att upprepade bedömningar av informationssäkerhetsrisker genererar konsistenta, korrekta och jämförbara resultat…</a:t>
            </a:r>
            <a:endParaRPr lang="sv-SE" sz="2400" dirty="0">
              <a:solidFill>
                <a:schemeClr val="bg1"/>
              </a:solidFill>
              <a:effectLst>
                <a:outerShdw blurRad="38100" dist="38100" dir="2700000" algn="tl">
                  <a:srgbClr val="000000">
                    <a:alpha val="43137"/>
                  </a:srgbClr>
                </a:outerShdw>
              </a:effectLst>
            </a:endParaRPr>
          </a:p>
        </p:txBody>
      </p:sp>
      <p:grpSp>
        <p:nvGrpSpPr>
          <p:cNvPr id="8" name="Grupp 7">
            <a:extLst>
              <a:ext uri="{FF2B5EF4-FFF2-40B4-BE49-F238E27FC236}">
                <a16:creationId xmlns:a16="http://schemas.microsoft.com/office/drawing/2014/main" id="{BA46E636-38A8-A16B-B713-02ACDE31C529}"/>
              </a:ext>
            </a:extLst>
          </p:cNvPr>
          <p:cNvGrpSpPr/>
          <p:nvPr/>
        </p:nvGrpSpPr>
        <p:grpSpPr>
          <a:xfrm rot="5400000">
            <a:off x="-304036" y="3008944"/>
            <a:ext cx="3576621" cy="867335"/>
            <a:chOff x="1717765" y="3135086"/>
            <a:chExt cx="5006902" cy="645418"/>
          </a:xfrm>
        </p:grpSpPr>
        <p:sp>
          <p:nvSpPr>
            <p:cNvPr id="9" name="Ring 9">
              <a:extLst>
                <a:ext uri="{FF2B5EF4-FFF2-40B4-BE49-F238E27FC236}">
                  <a16:creationId xmlns:a16="http://schemas.microsoft.com/office/drawing/2014/main" id="{BD6AB442-DA68-1319-C75A-1DF76B25B440}"/>
                </a:ext>
              </a:extLst>
            </p:cNvPr>
            <p:cNvSpPr/>
            <p:nvPr/>
          </p:nvSpPr>
          <p:spPr>
            <a:xfrm rot="16200000">
              <a:off x="1923373" y="2929478"/>
              <a:ext cx="640079" cy="1051295"/>
            </a:xfrm>
            <a:prstGeom prst="donut">
              <a:avLst>
                <a:gd name="adj" fmla="val 27222"/>
              </a:avLst>
            </a:prstGeom>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solidFill>
                  <a:schemeClr val="bg1"/>
                </a:solidFill>
              </a:endParaRPr>
            </a:p>
          </p:txBody>
        </p:sp>
        <p:sp>
          <p:nvSpPr>
            <p:cNvPr id="10" name="Ring 24">
              <a:extLst>
                <a:ext uri="{FF2B5EF4-FFF2-40B4-BE49-F238E27FC236}">
                  <a16:creationId xmlns:a16="http://schemas.microsoft.com/office/drawing/2014/main" id="{626BC286-D596-228F-1C75-A304B1627CF0}"/>
                </a:ext>
              </a:extLst>
            </p:cNvPr>
            <p:cNvSpPr/>
            <p:nvPr/>
          </p:nvSpPr>
          <p:spPr>
            <a:xfrm rot="16200000">
              <a:off x="3241909" y="2934817"/>
              <a:ext cx="640079" cy="1051295"/>
            </a:xfrm>
            <a:prstGeom prst="donut">
              <a:avLst>
                <a:gd name="adj" fmla="val 27222"/>
              </a:avLst>
            </a:prstGeom>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solidFill>
                  <a:schemeClr val="bg1"/>
                </a:solidFill>
              </a:endParaRPr>
            </a:p>
          </p:txBody>
        </p:sp>
        <p:sp>
          <p:nvSpPr>
            <p:cNvPr id="11" name="Ring 26">
              <a:extLst>
                <a:ext uri="{FF2B5EF4-FFF2-40B4-BE49-F238E27FC236}">
                  <a16:creationId xmlns:a16="http://schemas.microsoft.com/office/drawing/2014/main" id="{2ADF2319-D911-490A-BE17-52D3CDE94D65}"/>
                </a:ext>
              </a:extLst>
            </p:cNvPr>
            <p:cNvSpPr/>
            <p:nvPr/>
          </p:nvSpPr>
          <p:spPr>
            <a:xfrm rot="16200000">
              <a:off x="4560444" y="2929478"/>
              <a:ext cx="640079" cy="1051295"/>
            </a:xfrm>
            <a:prstGeom prst="donut">
              <a:avLst>
                <a:gd name="adj" fmla="val 27222"/>
              </a:avLst>
            </a:prstGeom>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solidFill>
                  <a:schemeClr val="bg1"/>
                </a:solidFill>
              </a:endParaRPr>
            </a:p>
          </p:txBody>
        </p:sp>
        <p:sp>
          <p:nvSpPr>
            <p:cNvPr id="12" name="Ring 28">
              <a:extLst>
                <a:ext uri="{FF2B5EF4-FFF2-40B4-BE49-F238E27FC236}">
                  <a16:creationId xmlns:a16="http://schemas.microsoft.com/office/drawing/2014/main" id="{745C1562-5567-0D08-3BB6-ADB346C33AE4}"/>
                </a:ext>
              </a:extLst>
            </p:cNvPr>
            <p:cNvSpPr/>
            <p:nvPr/>
          </p:nvSpPr>
          <p:spPr>
            <a:xfrm rot="16200000">
              <a:off x="5878980" y="2934817"/>
              <a:ext cx="640079" cy="1051295"/>
            </a:xfrm>
            <a:prstGeom prst="donut">
              <a:avLst>
                <a:gd name="adj" fmla="val 27222"/>
              </a:avLst>
            </a:prstGeom>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solidFill>
                  <a:schemeClr val="bg1"/>
                </a:solidFill>
              </a:endParaRPr>
            </a:p>
          </p:txBody>
        </p:sp>
        <p:sp>
          <p:nvSpPr>
            <p:cNvPr id="13" name="Rektangel med rundade hörn 12">
              <a:extLst>
                <a:ext uri="{FF2B5EF4-FFF2-40B4-BE49-F238E27FC236}">
                  <a16:creationId xmlns:a16="http://schemas.microsoft.com/office/drawing/2014/main" id="{FA74FA64-7568-F09B-E39D-B49E1F2DBC47}"/>
                </a:ext>
              </a:extLst>
            </p:cNvPr>
            <p:cNvSpPr/>
            <p:nvPr/>
          </p:nvSpPr>
          <p:spPr>
            <a:xfrm>
              <a:off x="2376395" y="3350930"/>
              <a:ext cx="1051295" cy="201617"/>
            </a:xfrm>
            <a:prstGeom prst="roundRect">
              <a:avLst/>
            </a:prstGeom>
            <a:solidFill>
              <a:schemeClr val="accent1">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solidFill>
                  <a:schemeClr val="bg1"/>
                </a:solidFill>
              </a:endParaRPr>
            </a:p>
          </p:txBody>
        </p:sp>
        <p:sp>
          <p:nvSpPr>
            <p:cNvPr id="14" name="Rektangel med rundade hörn 25">
              <a:extLst>
                <a:ext uri="{FF2B5EF4-FFF2-40B4-BE49-F238E27FC236}">
                  <a16:creationId xmlns:a16="http://schemas.microsoft.com/office/drawing/2014/main" id="{9D33D96E-459B-D807-ABFE-C16A5D1887C6}"/>
                </a:ext>
              </a:extLst>
            </p:cNvPr>
            <p:cNvSpPr/>
            <p:nvPr/>
          </p:nvSpPr>
          <p:spPr>
            <a:xfrm>
              <a:off x="3694931" y="3356269"/>
              <a:ext cx="1051295" cy="201617"/>
            </a:xfrm>
            <a:prstGeom prst="roundRect">
              <a:avLst/>
            </a:prstGeom>
            <a:solidFill>
              <a:schemeClr val="accent1">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solidFill>
                  <a:schemeClr val="bg1"/>
                </a:solidFill>
              </a:endParaRPr>
            </a:p>
          </p:txBody>
        </p:sp>
        <p:sp>
          <p:nvSpPr>
            <p:cNvPr id="15" name="Rektangel med rundade hörn 27">
              <a:extLst>
                <a:ext uri="{FF2B5EF4-FFF2-40B4-BE49-F238E27FC236}">
                  <a16:creationId xmlns:a16="http://schemas.microsoft.com/office/drawing/2014/main" id="{2603E657-C13A-4CCE-5490-4D325038AE08}"/>
                </a:ext>
              </a:extLst>
            </p:cNvPr>
            <p:cNvSpPr/>
            <p:nvPr/>
          </p:nvSpPr>
          <p:spPr>
            <a:xfrm>
              <a:off x="5013466" y="3350930"/>
              <a:ext cx="1051295" cy="201617"/>
            </a:xfrm>
            <a:prstGeom prst="roundRect">
              <a:avLst/>
            </a:prstGeom>
            <a:solidFill>
              <a:schemeClr val="accent1">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solidFill>
                  <a:schemeClr val="bg1"/>
                </a:solidFill>
              </a:endParaRPr>
            </a:p>
          </p:txBody>
        </p:sp>
      </p:grpSp>
    </p:spTree>
    <p:extLst>
      <p:ext uri="{BB962C8B-B14F-4D97-AF65-F5344CB8AC3E}">
        <p14:creationId xmlns:p14="http://schemas.microsoft.com/office/powerpoint/2010/main" val="226258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FBF12DFA-E1B3-C8E2-2FE5-09FB09FC2358}"/>
              </a:ext>
            </a:extLst>
          </p:cNvPr>
          <p:cNvSpPr>
            <a:spLocks noGrp="1"/>
          </p:cNvSpPr>
          <p:nvPr>
            <p:ph type="title"/>
          </p:nvPr>
        </p:nvSpPr>
        <p:spPr/>
        <p:txBody>
          <a:bodyPr/>
          <a:lstStyle/>
          <a:p>
            <a:r>
              <a:rPr lang="sv-SE" sz="5400" dirty="0"/>
              <a:t>KLASSA:s fortsatta utveckling</a:t>
            </a:r>
            <a:endParaRPr lang="sv-SE" dirty="0"/>
          </a:p>
        </p:txBody>
      </p:sp>
      <p:sp>
        <p:nvSpPr>
          <p:cNvPr id="5" name="Platshållare för text 4">
            <a:extLst>
              <a:ext uri="{FF2B5EF4-FFF2-40B4-BE49-F238E27FC236}">
                <a16:creationId xmlns:a16="http://schemas.microsoft.com/office/drawing/2014/main" id="{11DB7905-CDBE-78C7-EE28-3A08DFEB6159}"/>
              </a:ext>
            </a:extLst>
          </p:cNvPr>
          <p:cNvSpPr>
            <a:spLocks noGrp="1"/>
          </p:cNvSpPr>
          <p:nvPr>
            <p:ph type="body" idx="1"/>
          </p:nvPr>
        </p:nvSpPr>
        <p:spPr/>
        <p:txBody>
          <a:bodyPr/>
          <a:lstStyle/>
          <a:p>
            <a:r>
              <a:rPr lang="sv-SE" dirty="0"/>
              <a:t>Jonas Nilsson och Thomas Nilsson</a:t>
            </a:r>
          </a:p>
        </p:txBody>
      </p:sp>
    </p:spTree>
    <p:extLst>
      <p:ext uri="{BB962C8B-B14F-4D97-AF65-F5344CB8AC3E}">
        <p14:creationId xmlns:p14="http://schemas.microsoft.com/office/powerpoint/2010/main" val="26714774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ktangel 32">
            <a:extLst>
              <a:ext uri="{FF2B5EF4-FFF2-40B4-BE49-F238E27FC236}">
                <a16:creationId xmlns:a16="http://schemas.microsoft.com/office/drawing/2014/main" id="{0A7364E0-0A8C-45D4-B723-779F384AADF3}"/>
              </a:ext>
            </a:extLst>
          </p:cNvPr>
          <p:cNvSpPr/>
          <p:nvPr/>
        </p:nvSpPr>
        <p:spPr>
          <a:xfrm>
            <a:off x="597558" y="1732674"/>
            <a:ext cx="3118540" cy="4706226"/>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ORGANISATION</a:t>
            </a:r>
          </a:p>
          <a:p>
            <a:pPr algn="ctr"/>
            <a:endParaRPr lang="sv-SE" b="1" dirty="0"/>
          </a:p>
          <a:p>
            <a:pPr algn="ctr"/>
            <a:endParaRPr lang="sv-SE" b="1" dirty="0"/>
          </a:p>
          <a:p>
            <a:pPr algn="ctr"/>
            <a:endParaRPr lang="sv-SE" b="1" dirty="0"/>
          </a:p>
          <a:p>
            <a:pPr algn="ctr"/>
            <a:endParaRPr lang="sv-SE" b="1" dirty="0"/>
          </a:p>
          <a:p>
            <a:pPr algn="ctr"/>
            <a:endParaRPr lang="sv-SE" b="1" dirty="0"/>
          </a:p>
          <a:p>
            <a:pPr algn="ctr"/>
            <a:endParaRPr lang="sv-SE" b="1" dirty="0"/>
          </a:p>
          <a:p>
            <a:pPr algn="ctr"/>
            <a:endParaRPr lang="sv-SE" b="1" dirty="0"/>
          </a:p>
          <a:p>
            <a:pPr algn="ctr"/>
            <a:r>
              <a:rPr lang="sv-SE" b="1" dirty="0"/>
              <a:t> </a:t>
            </a:r>
          </a:p>
          <a:p>
            <a:pPr algn="ctr"/>
            <a:endParaRPr lang="sv-SE" sz="1200" b="1" dirty="0"/>
          </a:p>
          <a:p>
            <a:pPr algn="ctr"/>
            <a:endParaRPr lang="sv-SE" b="1" dirty="0"/>
          </a:p>
          <a:p>
            <a:pPr algn="ctr"/>
            <a:endParaRPr lang="sv-SE" b="1" dirty="0"/>
          </a:p>
          <a:p>
            <a:pPr algn="ctr"/>
            <a:endParaRPr lang="sv-SE" dirty="0"/>
          </a:p>
          <a:p>
            <a:pPr algn="ctr"/>
            <a:endParaRPr lang="sv-SE" dirty="0"/>
          </a:p>
          <a:p>
            <a:pPr algn="ctr"/>
            <a:endParaRPr lang="sv-SE" dirty="0"/>
          </a:p>
          <a:p>
            <a:pPr algn="ctr"/>
            <a:endParaRPr lang="sv-SE" dirty="0"/>
          </a:p>
        </p:txBody>
      </p:sp>
      <p:sp>
        <p:nvSpPr>
          <p:cNvPr id="2" name="Rubrik 1">
            <a:extLst>
              <a:ext uri="{FF2B5EF4-FFF2-40B4-BE49-F238E27FC236}">
                <a16:creationId xmlns:a16="http://schemas.microsoft.com/office/drawing/2014/main" id="{900D8E40-1DD1-4319-99EE-BF65D6B1905C}"/>
              </a:ext>
            </a:extLst>
          </p:cNvPr>
          <p:cNvSpPr>
            <a:spLocks noGrp="1"/>
          </p:cNvSpPr>
          <p:nvPr>
            <p:ph type="title"/>
          </p:nvPr>
        </p:nvSpPr>
        <p:spPr/>
        <p:txBody>
          <a:bodyPr/>
          <a:lstStyle/>
          <a:p>
            <a:r>
              <a:rPr lang="sv-SE" dirty="0"/>
              <a:t>Kommande funktioner?</a:t>
            </a:r>
          </a:p>
        </p:txBody>
      </p:sp>
      <p:sp>
        <p:nvSpPr>
          <p:cNvPr id="4" name="Rektangel 3">
            <a:extLst>
              <a:ext uri="{FF2B5EF4-FFF2-40B4-BE49-F238E27FC236}">
                <a16:creationId xmlns:a16="http://schemas.microsoft.com/office/drawing/2014/main" id="{86963770-4E1F-4051-9DC3-AC22FB9C7B73}"/>
              </a:ext>
            </a:extLst>
          </p:cNvPr>
          <p:cNvSpPr/>
          <p:nvPr/>
        </p:nvSpPr>
        <p:spPr>
          <a:xfrm>
            <a:off x="689278" y="2305191"/>
            <a:ext cx="2903220" cy="270224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SYSTEM </a:t>
            </a:r>
          </a:p>
          <a:p>
            <a:pPr algn="ctr"/>
            <a:endParaRPr lang="sv-SE" sz="1200" b="1" dirty="0"/>
          </a:p>
          <a:p>
            <a:pPr algn="ctr"/>
            <a:endParaRPr lang="sv-SE" b="1" dirty="0"/>
          </a:p>
          <a:p>
            <a:pPr algn="ctr"/>
            <a:endParaRPr lang="sv-SE" b="1" dirty="0"/>
          </a:p>
          <a:p>
            <a:pPr algn="ctr"/>
            <a:endParaRPr lang="sv-SE" dirty="0"/>
          </a:p>
          <a:p>
            <a:pPr algn="ctr"/>
            <a:endParaRPr lang="sv-SE" dirty="0"/>
          </a:p>
          <a:p>
            <a:pPr algn="ctr"/>
            <a:endParaRPr lang="sv-SE" dirty="0"/>
          </a:p>
          <a:p>
            <a:pPr algn="ctr"/>
            <a:endParaRPr lang="sv-SE" dirty="0"/>
          </a:p>
        </p:txBody>
      </p:sp>
      <p:sp>
        <p:nvSpPr>
          <p:cNvPr id="5" name="Rektangel 4">
            <a:extLst>
              <a:ext uri="{FF2B5EF4-FFF2-40B4-BE49-F238E27FC236}">
                <a16:creationId xmlns:a16="http://schemas.microsoft.com/office/drawing/2014/main" id="{38FE79C2-F977-4CF0-B38C-47BE093BCD36}"/>
              </a:ext>
            </a:extLst>
          </p:cNvPr>
          <p:cNvSpPr/>
          <p:nvPr/>
        </p:nvSpPr>
        <p:spPr>
          <a:xfrm>
            <a:off x="4334127" y="4195617"/>
            <a:ext cx="1957978" cy="81182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KLASSNING</a:t>
            </a:r>
          </a:p>
          <a:p>
            <a:pPr algn="ctr"/>
            <a:r>
              <a:rPr lang="sv-SE" b="1" dirty="0"/>
              <a:t>K, R, T</a:t>
            </a:r>
          </a:p>
        </p:txBody>
      </p:sp>
      <p:sp>
        <p:nvSpPr>
          <p:cNvPr id="6" name="Rektangel 5">
            <a:extLst>
              <a:ext uri="{FF2B5EF4-FFF2-40B4-BE49-F238E27FC236}">
                <a16:creationId xmlns:a16="http://schemas.microsoft.com/office/drawing/2014/main" id="{FFFC5FEB-8CE5-4617-82DD-A614F303740F}"/>
              </a:ext>
            </a:extLst>
          </p:cNvPr>
          <p:cNvSpPr/>
          <p:nvPr/>
        </p:nvSpPr>
        <p:spPr>
          <a:xfrm>
            <a:off x="6967059" y="3257701"/>
            <a:ext cx="1645920" cy="130096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ISO 27k:2022</a:t>
            </a:r>
            <a:endParaRPr lang="sv-SE" dirty="0"/>
          </a:p>
          <a:p>
            <a:pPr algn="ctr"/>
            <a:r>
              <a:rPr lang="sv-SE" b="1" dirty="0"/>
              <a:t>Allvarlig</a:t>
            </a:r>
          </a:p>
          <a:p>
            <a:pPr algn="ctr"/>
            <a:r>
              <a:rPr lang="sv-SE" b="1" dirty="0"/>
              <a:t>Betydande</a:t>
            </a:r>
          </a:p>
          <a:p>
            <a:pPr algn="ctr"/>
            <a:r>
              <a:rPr lang="sv-SE" b="1" dirty="0"/>
              <a:t>Måttlig</a:t>
            </a:r>
          </a:p>
        </p:txBody>
      </p:sp>
      <p:sp>
        <p:nvSpPr>
          <p:cNvPr id="8" name="Pil: höger 7">
            <a:extLst>
              <a:ext uri="{FF2B5EF4-FFF2-40B4-BE49-F238E27FC236}">
                <a16:creationId xmlns:a16="http://schemas.microsoft.com/office/drawing/2014/main" id="{C226DE2D-85CA-47A3-9E8F-BA7DB4417A4A}"/>
              </a:ext>
            </a:extLst>
          </p:cNvPr>
          <p:cNvSpPr/>
          <p:nvPr/>
        </p:nvSpPr>
        <p:spPr>
          <a:xfrm>
            <a:off x="3824066" y="4371975"/>
            <a:ext cx="41529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Pil: höger 8">
            <a:extLst>
              <a:ext uri="{FF2B5EF4-FFF2-40B4-BE49-F238E27FC236}">
                <a16:creationId xmlns:a16="http://schemas.microsoft.com/office/drawing/2014/main" id="{7C79F22F-E96F-4F2A-A12E-3742849A0168}"/>
              </a:ext>
            </a:extLst>
          </p:cNvPr>
          <p:cNvSpPr/>
          <p:nvPr/>
        </p:nvSpPr>
        <p:spPr>
          <a:xfrm>
            <a:off x="6417127" y="4084831"/>
            <a:ext cx="41529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Pil: höger 9">
            <a:extLst>
              <a:ext uri="{FF2B5EF4-FFF2-40B4-BE49-F238E27FC236}">
                <a16:creationId xmlns:a16="http://schemas.microsoft.com/office/drawing/2014/main" id="{2D3DF1CC-F486-427A-A84F-DABE3B8008EA}"/>
              </a:ext>
            </a:extLst>
          </p:cNvPr>
          <p:cNvSpPr/>
          <p:nvPr/>
        </p:nvSpPr>
        <p:spPr>
          <a:xfrm>
            <a:off x="8742176" y="3324376"/>
            <a:ext cx="41529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C330875E-C9FD-4B37-A5CE-672C2D425E9A}"/>
              </a:ext>
            </a:extLst>
          </p:cNvPr>
          <p:cNvSpPr/>
          <p:nvPr/>
        </p:nvSpPr>
        <p:spPr>
          <a:xfrm>
            <a:off x="9248293" y="3252938"/>
            <a:ext cx="1758795" cy="600076"/>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Handlingsplan</a:t>
            </a:r>
          </a:p>
          <a:p>
            <a:pPr algn="ctr"/>
            <a:r>
              <a:rPr lang="sv-SE" b="1" dirty="0"/>
              <a:t>ÄR-krav</a:t>
            </a:r>
          </a:p>
        </p:txBody>
      </p:sp>
      <p:sp>
        <p:nvSpPr>
          <p:cNvPr id="12" name="Rektangel 11">
            <a:extLst>
              <a:ext uri="{FF2B5EF4-FFF2-40B4-BE49-F238E27FC236}">
                <a16:creationId xmlns:a16="http://schemas.microsoft.com/office/drawing/2014/main" id="{95E5614F-A3DE-42B5-83DE-871332371E8D}"/>
              </a:ext>
            </a:extLst>
          </p:cNvPr>
          <p:cNvSpPr/>
          <p:nvPr/>
        </p:nvSpPr>
        <p:spPr>
          <a:xfrm>
            <a:off x="9265435" y="4007679"/>
            <a:ext cx="1758795" cy="600075"/>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Upphandling</a:t>
            </a:r>
            <a:br>
              <a:rPr lang="sv-SE" b="1" dirty="0"/>
            </a:br>
            <a:r>
              <a:rPr lang="sv-SE" b="1" dirty="0"/>
              <a:t>SKA-krav</a:t>
            </a:r>
          </a:p>
        </p:txBody>
      </p:sp>
      <p:sp>
        <p:nvSpPr>
          <p:cNvPr id="13" name="Rektangel 12">
            <a:extLst>
              <a:ext uri="{FF2B5EF4-FFF2-40B4-BE49-F238E27FC236}">
                <a16:creationId xmlns:a16="http://schemas.microsoft.com/office/drawing/2014/main" id="{E65393F6-54B6-44F5-A4D2-86958F621EDB}"/>
              </a:ext>
            </a:extLst>
          </p:cNvPr>
          <p:cNvSpPr/>
          <p:nvPr/>
        </p:nvSpPr>
        <p:spPr>
          <a:xfrm>
            <a:off x="6967059" y="4635154"/>
            <a:ext cx="1645920" cy="193709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Krav-katalog</a:t>
            </a:r>
          </a:p>
          <a:p>
            <a:pPr algn="ctr"/>
            <a:r>
              <a:rPr lang="sv-SE" b="1" dirty="0"/>
              <a:t>GDPR</a:t>
            </a:r>
          </a:p>
          <a:p>
            <a:pPr algn="ctr"/>
            <a:r>
              <a:rPr lang="sv-SE" b="1" dirty="0"/>
              <a:t>PDL</a:t>
            </a:r>
          </a:p>
          <a:p>
            <a:pPr algn="ctr"/>
            <a:r>
              <a:rPr lang="sv-SE" b="1" dirty="0"/>
              <a:t>OSL</a:t>
            </a:r>
          </a:p>
          <a:p>
            <a:pPr algn="ctr"/>
            <a:r>
              <a:rPr lang="sv-SE" b="1" dirty="0"/>
              <a:t>NIS</a:t>
            </a:r>
          </a:p>
          <a:p>
            <a:pPr algn="ctr"/>
            <a:r>
              <a:rPr lang="sv-SE" b="1" dirty="0"/>
              <a:t>Arkivlag</a:t>
            </a:r>
          </a:p>
          <a:p>
            <a:pPr algn="ctr"/>
            <a:r>
              <a:rPr lang="sv-SE" b="1" dirty="0" err="1">
                <a:solidFill>
                  <a:srgbClr val="FF0000"/>
                </a:solidFill>
              </a:rPr>
              <a:t>Säkskydd</a:t>
            </a:r>
            <a:endParaRPr lang="sv-SE" b="1" dirty="0">
              <a:solidFill>
                <a:srgbClr val="FF0000"/>
              </a:solidFill>
            </a:endParaRPr>
          </a:p>
        </p:txBody>
      </p:sp>
      <p:sp>
        <p:nvSpPr>
          <p:cNvPr id="14" name="Pil: höger 13">
            <a:extLst>
              <a:ext uri="{FF2B5EF4-FFF2-40B4-BE49-F238E27FC236}">
                <a16:creationId xmlns:a16="http://schemas.microsoft.com/office/drawing/2014/main" id="{CB0F3D53-D1D3-4D0B-B91D-41BDF44074F9}"/>
              </a:ext>
            </a:extLst>
          </p:cNvPr>
          <p:cNvSpPr/>
          <p:nvPr/>
        </p:nvSpPr>
        <p:spPr>
          <a:xfrm>
            <a:off x="8742176" y="4079116"/>
            <a:ext cx="41529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Pil: höger 14">
            <a:extLst>
              <a:ext uri="{FF2B5EF4-FFF2-40B4-BE49-F238E27FC236}">
                <a16:creationId xmlns:a16="http://schemas.microsoft.com/office/drawing/2014/main" id="{F1B5E2F7-042D-4ED4-B57D-732F7F3BBFD4}"/>
              </a:ext>
            </a:extLst>
          </p:cNvPr>
          <p:cNvSpPr/>
          <p:nvPr/>
        </p:nvSpPr>
        <p:spPr>
          <a:xfrm>
            <a:off x="8742176" y="4885973"/>
            <a:ext cx="41529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a:extLst>
              <a:ext uri="{FF2B5EF4-FFF2-40B4-BE49-F238E27FC236}">
                <a16:creationId xmlns:a16="http://schemas.microsoft.com/office/drawing/2014/main" id="{A21FD1B0-8C85-4468-96C5-6A335E13BD99}"/>
              </a:ext>
            </a:extLst>
          </p:cNvPr>
          <p:cNvSpPr/>
          <p:nvPr/>
        </p:nvSpPr>
        <p:spPr>
          <a:xfrm>
            <a:off x="9248292" y="4814535"/>
            <a:ext cx="1758795" cy="600076"/>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Handlingsplan</a:t>
            </a:r>
          </a:p>
          <a:p>
            <a:pPr algn="ctr"/>
            <a:r>
              <a:rPr lang="sv-SE" b="1" dirty="0"/>
              <a:t>ÄR-krav</a:t>
            </a:r>
          </a:p>
        </p:txBody>
      </p:sp>
      <p:sp>
        <p:nvSpPr>
          <p:cNvPr id="18" name="Pil: höger 17">
            <a:extLst>
              <a:ext uri="{FF2B5EF4-FFF2-40B4-BE49-F238E27FC236}">
                <a16:creationId xmlns:a16="http://schemas.microsoft.com/office/drawing/2014/main" id="{CCA01505-DC4F-4EB7-B210-722F40AB6F7A}"/>
              </a:ext>
            </a:extLst>
          </p:cNvPr>
          <p:cNvSpPr/>
          <p:nvPr/>
        </p:nvSpPr>
        <p:spPr>
          <a:xfrm>
            <a:off x="8742176" y="5622480"/>
            <a:ext cx="41529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a:extLst>
              <a:ext uri="{FF2B5EF4-FFF2-40B4-BE49-F238E27FC236}">
                <a16:creationId xmlns:a16="http://schemas.microsoft.com/office/drawing/2014/main" id="{B2FB32F5-B74C-4B23-A7D8-B43285D66814}"/>
              </a:ext>
            </a:extLst>
          </p:cNvPr>
          <p:cNvSpPr/>
          <p:nvPr/>
        </p:nvSpPr>
        <p:spPr>
          <a:xfrm>
            <a:off x="9227063" y="5551042"/>
            <a:ext cx="1758795" cy="600076"/>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Upphandling</a:t>
            </a:r>
          </a:p>
          <a:p>
            <a:pPr algn="ctr"/>
            <a:r>
              <a:rPr lang="sv-SE" b="1" dirty="0"/>
              <a:t>SKA-krav</a:t>
            </a:r>
          </a:p>
        </p:txBody>
      </p:sp>
      <p:sp>
        <p:nvSpPr>
          <p:cNvPr id="20" name="Pil: höger 19">
            <a:extLst>
              <a:ext uri="{FF2B5EF4-FFF2-40B4-BE49-F238E27FC236}">
                <a16:creationId xmlns:a16="http://schemas.microsoft.com/office/drawing/2014/main" id="{350C5CFF-9C38-485F-91CD-E5D0B23C36DC}"/>
              </a:ext>
            </a:extLst>
          </p:cNvPr>
          <p:cNvSpPr/>
          <p:nvPr/>
        </p:nvSpPr>
        <p:spPr>
          <a:xfrm>
            <a:off x="6417127" y="4672965"/>
            <a:ext cx="41529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a:extLst>
              <a:ext uri="{FF2B5EF4-FFF2-40B4-BE49-F238E27FC236}">
                <a16:creationId xmlns:a16="http://schemas.microsoft.com/office/drawing/2014/main" id="{E7AB7DB9-C7EB-403A-AB75-27B6967749EB}"/>
              </a:ext>
            </a:extLst>
          </p:cNvPr>
          <p:cNvSpPr/>
          <p:nvPr/>
        </p:nvSpPr>
        <p:spPr>
          <a:xfrm>
            <a:off x="4343400" y="3250738"/>
            <a:ext cx="1948705" cy="81182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RISK</a:t>
            </a:r>
          </a:p>
          <a:p>
            <a:pPr algn="ctr"/>
            <a:r>
              <a:rPr lang="sv-SE" b="1" dirty="0"/>
              <a:t>Sannolikhet</a:t>
            </a:r>
          </a:p>
          <a:p>
            <a:pPr algn="ctr"/>
            <a:r>
              <a:rPr lang="sv-SE" b="1" dirty="0"/>
              <a:t>Konsekvens</a:t>
            </a:r>
          </a:p>
        </p:txBody>
      </p:sp>
      <p:sp>
        <p:nvSpPr>
          <p:cNvPr id="22" name="Pil: höger 21">
            <a:extLst>
              <a:ext uri="{FF2B5EF4-FFF2-40B4-BE49-F238E27FC236}">
                <a16:creationId xmlns:a16="http://schemas.microsoft.com/office/drawing/2014/main" id="{802B7B02-F34C-426C-BF3E-2C8CA6256C75}"/>
              </a:ext>
            </a:extLst>
          </p:cNvPr>
          <p:cNvSpPr/>
          <p:nvPr/>
        </p:nvSpPr>
        <p:spPr>
          <a:xfrm>
            <a:off x="3824066" y="3436621"/>
            <a:ext cx="41529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Pil: höger 22">
            <a:extLst>
              <a:ext uri="{FF2B5EF4-FFF2-40B4-BE49-F238E27FC236}">
                <a16:creationId xmlns:a16="http://schemas.microsoft.com/office/drawing/2014/main" id="{53DB5C58-0330-40E6-9247-E3E3AFFDCCE9}"/>
              </a:ext>
            </a:extLst>
          </p:cNvPr>
          <p:cNvSpPr/>
          <p:nvPr/>
        </p:nvSpPr>
        <p:spPr>
          <a:xfrm>
            <a:off x="6417127" y="3436621"/>
            <a:ext cx="41529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a:extLst>
              <a:ext uri="{FF2B5EF4-FFF2-40B4-BE49-F238E27FC236}">
                <a16:creationId xmlns:a16="http://schemas.microsoft.com/office/drawing/2014/main" id="{7ABFD825-512B-4DD8-B6F6-3F63302FA205}"/>
              </a:ext>
            </a:extLst>
          </p:cNvPr>
          <p:cNvSpPr/>
          <p:nvPr/>
        </p:nvSpPr>
        <p:spPr>
          <a:xfrm>
            <a:off x="4334127" y="2305191"/>
            <a:ext cx="1957978" cy="81182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solidFill>
                  <a:srgbClr val="FF0000"/>
                </a:solidFill>
              </a:rPr>
              <a:t>INCIDENT</a:t>
            </a:r>
          </a:p>
          <a:p>
            <a:pPr algn="ctr"/>
            <a:r>
              <a:rPr lang="sv-SE" b="1" dirty="0">
                <a:solidFill>
                  <a:srgbClr val="FF0000"/>
                </a:solidFill>
              </a:rPr>
              <a:t>Konsekvens</a:t>
            </a:r>
          </a:p>
        </p:txBody>
      </p:sp>
      <p:sp>
        <p:nvSpPr>
          <p:cNvPr id="25" name="Pil: böjd uppåt 24">
            <a:extLst>
              <a:ext uri="{FF2B5EF4-FFF2-40B4-BE49-F238E27FC236}">
                <a16:creationId xmlns:a16="http://schemas.microsoft.com/office/drawing/2014/main" id="{ECDA6F6D-B672-45DB-8CE9-CF645A590FB6}"/>
              </a:ext>
            </a:extLst>
          </p:cNvPr>
          <p:cNvSpPr/>
          <p:nvPr/>
        </p:nvSpPr>
        <p:spPr>
          <a:xfrm flipV="1">
            <a:off x="6438900" y="2619377"/>
            <a:ext cx="1645920" cy="523734"/>
          </a:xfrm>
          <a:prstGeom prst="bentUpArrow">
            <a:avLst>
              <a:gd name="adj1" fmla="val 49859"/>
              <a:gd name="adj2" fmla="val 50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Pil: böjd uppåt 25">
            <a:extLst>
              <a:ext uri="{FF2B5EF4-FFF2-40B4-BE49-F238E27FC236}">
                <a16:creationId xmlns:a16="http://schemas.microsoft.com/office/drawing/2014/main" id="{2EBA1D9A-3C73-481E-91E7-3B5FEA487AB0}"/>
              </a:ext>
            </a:extLst>
          </p:cNvPr>
          <p:cNvSpPr/>
          <p:nvPr/>
        </p:nvSpPr>
        <p:spPr>
          <a:xfrm flipV="1">
            <a:off x="6438899" y="2619377"/>
            <a:ext cx="3914775" cy="523734"/>
          </a:xfrm>
          <a:prstGeom prst="bentUpArrow">
            <a:avLst>
              <a:gd name="adj1" fmla="val 49859"/>
              <a:gd name="adj2" fmla="val 50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Pil: höger 26">
            <a:extLst>
              <a:ext uri="{FF2B5EF4-FFF2-40B4-BE49-F238E27FC236}">
                <a16:creationId xmlns:a16="http://schemas.microsoft.com/office/drawing/2014/main" id="{5BCBFFE6-D0FD-41D9-BEEA-8DECA086E298}"/>
              </a:ext>
            </a:extLst>
          </p:cNvPr>
          <p:cNvSpPr/>
          <p:nvPr/>
        </p:nvSpPr>
        <p:spPr>
          <a:xfrm>
            <a:off x="3824066" y="2501267"/>
            <a:ext cx="41529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Flödesschema: Magnetskiva 27">
            <a:extLst>
              <a:ext uri="{FF2B5EF4-FFF2-40B4-BE49-F238E27FC236}">
                <a16:creationId xmlns:a16="http://schemas.microsoft.com/office/drawing/2014/main" id="{702B2C60-2ECA-4ACD-B115-6E6785D51C70}"/>
              </a:ext>
            </a:extLst>
          </p:cNvPr>
          <p:cNvSpPr/>
          <p:nvPr/>
        </p:nvSpPr>
        <p:spPr>
          <a:xfrm>
            <a:off x="1133475" y="3598104"/>
            <a:ext cx="504825" cy="735419"/>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dirty="0"/>
              <a:t>Info X</a:t>
            </a:r>
          </a:p>
        </p:txBody>
      </p:sp>
      <p:sp>
        <p:nvSpPr>
          <p:cNvPr id="29" name="Flödesschema: Magnetskiva 28">
            <a:extLst>
              <a:ext uri="{FF2B5EF4-FFF2-40B4-BE49-F238E27FC236}">
                <a16:creationId xmlns:a16="http://schemas.microsoft.com/office/drawing/2014/main" id="{0C541837-9B99-4D9A-B2C4-C92D94EF3E53}"/>
              </a:ext>
            </a:extLst>
          </p:cNvPr>
          <p:cNvSpPr/>
          <p:nvPr/>
        </p:nvSpPr>
        <p:spPr>
          <a:xfrm>
            <a:off x="1857375" y="3598104"/>
            <a:ext cx="504825" cy="735419"/>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dirty="0"/>
              <a:t>Info Y</a:t>
            </a:r>
            <a:endParaRPr lang="sv-SE" dirty="0"/>
          </a:p>
        </p:txBody>
      </p:sp>
      <p:sp>
        <p:nvSpPr>
          <p:cNvPr id="30" name="Flödesschema: Magnetskiva 29">
            <a:extLst>
              <a:ext uri="{FF2B5EF4-FFF2-40B4-BE49-F238E27FC236}">
                <a16:creationId xmlns:a16="http://schemas.microsoft.com/office/drawing/2014/main" id="{CC92E643-7093-43D1-AC9C-049B513DD933}"/>
              </a:ext>
            </a:extLst>
          </p:cNvPr>
          <p:cNvSpPr/>
          <p:nvPr/>
        </p:nvSpPr>
        <p:spPr>
          <a:xfrm>
            <a:off x="2590800" y="3598104"/>
            <a:ext cx="504825" cy="735419"/>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dirty="0"/>
              <a:t>Info Z</a:t>
            </a:r>
          </a:p>
        </p:txBody>
      </p:sp>
      <p:sp>
        <p:nvSpPr>
          <p:cNvPr id="31" name="Rektangel 30">
            <a:extLst>
              <a:ext uri="{FF2B5EF4-FFF2-40B4-BE49-F238E27FC236}">
                <a16:creationId xmlns:a16="http://schemas.microsoft.com/office/drawing/2014/main" id="{76D66AFF-6835-4C9D-BD89-BE0BD5FF3F65}"/>
              </a:ext>
            </a:extLst>
          </p:cNvPr>
          <p:cNvSpPr/>
          <p:nvPr/>
        </p:nvSpPr>
        <p:spPr>
          <a:xfrm>
            <a:off x="857250" y="4536316"/>
            <a:ext cx="2552700" cy="2782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300" dirty="0"/>
              <a:t>Informationsbehandlingsresurs</a:t>
            </a:r>
          </a:p>
        </p:txBody>
      </p:sp>
      <p:sp>
        <p:nvSpPr>
          <p:cNvPr id="32" name="Pil: höger 31">
            <a:extLst>
              <a:ext uri="{FF2B5EF4-FFF2-40B4-BE49-F238E27FC236}">
                <a16:creationId xmlns:a16="http://schemas.microsoft.com/office/drawing/2014/main" id="{2A9A0BB7-8C9A-4904-810D-D1AD73D05F92}"/>
              </a:ext>
            </a:extLst>
          </p:cNvPr>
          <p:cNvSpPr/>
          <p:nvPr/>
        </p:nvSpPr>
        <p:spPr>
          <a:xfrm>
            <a:off x="1082045" y="3002711"/>
            <a:ext cx="220408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Process 1.4.7.2</a:t>
            </a:r>
          </a:p>
        </p:txBody>
      </p:sp>
      <p:sp>
        <p:nvSpPr>
          <p:cNvPr id="34" name="Rektangel 33">
            <a:extLst>
              <a:ext uri="{FF2B5EF4-FFF2-40B4-BE49-F238E27FC236}">
                <a16:creationId xmlns:a16="http://schemas.microsoft.com/office/drawing/2014/main" id="{15E7B240-8E03-40D1-A3BF-BB02A2D917F6}"/>
              </a:ext>
            </a:extLst>
          </p:cNvPr>
          <p:cNvSpPr/>
          <p:nvPr/>
        </p:nvSpPr>
        <p:spPr>
          <a:xfrm>
            <a:off x="4343652" y="5319567"/>
            <a:ext cx="1957978" cy="81182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solidFill>
                  <a:srgbClr val="FF0000"/>
                </a:solidFill>
              </a:rPr>
              <a:t>MOGNAD</a:t>
            </a:r>
          </a:p>
          <a:p>
            <a:pPr algn="ctr"/>
            <a:r>
              <a:rPr lang="sv-SE" b="1" dirty="0">
                <a:solidFill>
                  <a:srgbClr val="FF0000"/>
                </a:solidFill>
              </a:rPr>
              <a:t>Mätning / Plan</a:t>
            </a:r>
          </a:p>
        </p:txBody>
      </p:sp>
      <p:sp>
        <p:nvSpPr>
          <p:cNvPr id="35" name="Pil: höger 34">
            <a:extLst>
              <a:ext uri="{FF2B5EF4-FFF2-40B4-BE49-F238E27FC236}">
                <a16:creationId xmlns:a16="http://schemas.microsoft.com/office/drawing/2014/main" id="{1D637ED5-A58B-4E8F-BA3B-6C63700DA3D4}"/>
              </a:ext>
            </a:extLst>
          </p:cNvPr>
          <p:cNvSpPr/>
          <p:nvPr/>
        </p:nvSpPr>
        <p:spPr>
          <a:xfrm>
            <a:off x="3833591" y="5495925"/>
            <a:ext cx="41529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Rektangel 2">
            <a:extLst>
              <a:ext uri="{FF2B5EF4-FFF2-40B4-BE49-F238E27FC236}">
                <a16:creationId xmlns:a16="http://schemas.microsoft.com/office/drawing/2014/main" id="{0FD2DD04-44C1-BCBA-9297-5E76EC0CFA2B}"/>
              </a:ext>
            </a:extLst>
          </p:cNvPr>
          <p:cNvSpPr/>
          <p:nvPr/>
        </p:nvSpPr>
        <p:spPr>
          <a:xfrm>
            <a:off x="664233" y="5603701"/>
            <a:ext cx="2928266" cy="73650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dirty="0"/>
          </a:p>
          <a:p>
            <a:pPr algn="ctr"/>
            <a:r>
              <a:rPr lang="sv-SE" b="1" dirty="0"/>
              <a:t>ONPREM</a:t>
            </a:r>
          </a:p>
          <a:p>
            <a:pPr algn="ctr"/>
            <a:endParaRPr lang="sv-SE" b="1" dirty="0"/>
          </a:p>
        </p:txBody>
      </p:sp>
    </p:spTree>
    <p:extLst>
      <p:ext uri="{BB962C8B-B14F-4D97-AF65-F5344CB8AC3E}">
        <p14:creationId xmlns:p14="http://schemas.microsoft.com/office/powerpoint/2010/main" val="22653895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63399F4-5578-5390-E2FC-B11E529B7557}"/>
              </a:ext>
            </a:extLst>
          </p:cNvPr>
          <p:cNvSpPr>
            <a:spLocks noGrp="1"/>
          </p:cNvSpPr>
          <p:nvPr>
            <p:ph type="title"/>
          </p:nvPr>
        </p:nvSpPr>
        <p:spPr/>
        <p:txBody>
          <a:bodyPr/>
          <a:lstStyle/>
          <a:p>
            <a:r>
              <a:rPr lang="sv-SE" dirty="0"/>
              <a:t>Kommande funktioner?</a:t>
            </a:r>
          </a:p>
        </p:txBody>
      </p:sp>
      <p:sp>
        <p:nvSpPr>
          <p:cNvPr id="4" name="Platshållare för innehåll 3">
            <a:extLst>
              <a:ext uri="{FF2B5EF4-FFF2-40B4-BE49-F238E27FC236}">
                <a16:creationId xmlns:a16="http://schemas.microsoft.com/office/drawing/2014/main" id="{1C7E6245-C046-6F64-C1F8-41C751C2412F}"/>
              </a:ext>
            </a:extLst>
          </p:cNvPr>
          <p:cNvSpPr>
            <a:spLocks noGrp="1"/>
          </p:cNvSpPr>
          <p:nvPr>
            <p:ph sz="half" idx="1"/>
          </p:nvPr>
        </p:nvSpPr>
        <p:spPr>
          <a:xfrm>
            <a:off x="664233" y="2087591"/>
            <a:ext cx="4716000" cy="3740400"/>
          </a:xfrm>
        </p:spPr>
        <p:txBody>
          <a:bodyPr/>
          <a:lstStyle/>
          <a:p>
            <a:r>
              <a:rPr lang="sv-SE" sz="2000" dirty="0"/>
              <a:t>Stöd för säkerhetsskyddsanalys</a:t>
            </a:r>
          </a:p>
          <a:p>
            <a:pPr lvl="1"/>
            <a:r>
              <a:rPr lang="sv-SE" sz="1600" dirty="0"/>
              <a:t>Kräver on-</a:t>
            </a:r>
            <a:r>
              <a:rPr lang="sv-SE" sz="1600" dirty="0" err="1"/>
              <a:t>prem</a:t>
            </a:r>
            <a:endParaRPr lang="sv-SE" sz="1600" dirty="0"/>
          </a:p>
          <a:p>
            <a:r>
              <a:rPr lang="sv-SE" sz="2000" dirty="0"/>
              <a:t>Federerad inloggning (SAML-SP)</a:t>
            </a:r>
          </a:p>
          <a:p>
            <a:r>
              <a:rPr lang="sv-SE" sz="2000" dirty="0"/>
              <a:t>Processorienterad informationskartläggning (POIK) </a:t>
            </a:r>
          </a:p>
          <a:p>
            <a:pPr lvl="1"/>
            <a:r>
              <a:rPr lang="sv-SE" sz="1800" dirty="0"/>
              <a:t>Visualisering av processer, informationsmängder och informationsbehandlingsresurser</a:t>
            </a:r>
          </a:p>
          <a:p>
            <a:pPr lvl="1"/>
            <a:r>
              <a:rPr lang="sv-SE" sz="1800" dirty="0"/>
              <a:t>Annotering likt Arkivklassa</a:t>
            </a:r>
          </a:p>
          <a:p>
            <a:pPr lvl="1"/>
            <a:r>
              <a:rPr lang="sv-SE" sz="1800" dirty="0"/>
              <a:t>Informationshanteringsplaner</a:t>
            </a:r>
          </a:p>
          <a:p>
            <a:r>
              <a:rPr lang="sv-SE" sz="2000" dirty="0"/>
              <a:t>Rapportmodul</a:t>
            </a:r>
          </a:p>
        </p:txBody>
      </p:sp>
      <p:sp>
        <p:nvSpPr>
          <p:cNvPr id="5" name="Platshållare för innehåll 4">
            <a:extLst>
              <a:ext uri="{FF2B5EF4-FFF2-40B4-BE49-F238E27FC236}">
                <a16:creationId xmlns:a16="http://schemas.microsoft.com/office/drawing/2014/main" id="{DF72FE70-452D-8CFA-431E-837525E2F61F}"/>
              </a:ext>
            </a:extLst>
          </p:cNvPr>
          <p:cNvSpPr>
            <a:spLocks noGrp="1"/>
          </p:cNvSpPr>
          <p:nvPr>
            <p:ph sz="half" idx="2"/>
          </p:nvPr>
        </p:nvSpPr>
        <p:spPr>
          <a:xfrm>
            <a:off x="5571374" y="2087591"/>
            <a:ext cx="5524647" cy="3740400"/>
          </a:xfrm>
        </p:spPr>
        <p:txBody>
          <a:bodyPr vert="horz" lIns="91440" tIns="45720" rIns="91440" bIns="45720" rtlCol="0" anchor="t">
            <a:noAutofit/>
          </a:bodyPr>
          <a:lstStyle/>
          <a:p>
            <a:pPr marL="258445"/>
            <a:r>
              <a:rPr lang="sv-SE" sz="2000" dirty="0"/>
              <a:t>Stöd för kontinuitetsplanering </a:t>
            </a:r>
            <a:endParaRPr lang="sv-SE" dirty="0"/>
          </a:p>
          <a:p>
            <a:pPr lvl="1"/>
            <a:r>
              <a:rPr lang="en-GB" sz="1600" dirty="0"/>
              <a:t>Maximum Tolerable Downtime (MTD)</a:t>
            </a:r>
          </a:p>
          <a:p>
            <a:pPr lvl="1"/>
            <a:r>
              <a:rPr lang="en-GB" sz="1600" dirty="0"/>
              <a:t>Recovery Time Objective (RTO)</a:t>
            </a:r>
            <a:endParaRPr lang="sv-SE" sz="1600" dirty="0"/>
          </a:p>
          <a:p>
            <a:pPr marL="258445"/>
            <a:r>
              <a:rPr lang="sv-SE" sz="2000" dirty="0"/>
              <a:t>Incidentmodul likt riskmodul</a:t>
            </a:r>
            <a:endParaRPr lang="sv-SE" sz="2000" dirty="0">
              <a:cs typeface="Arial"/>
            </a:endParaRPr>
          </a:p>
          <a:p>
            <a:pPr lvl="1"/>
            <a:r>
              <a:rPr lang="sv-SE" sz="1600" dirty="0"/>
              <a:t>Rapportering av incidenter  (IMY, MSB, PTS </a:t>
            </a:r>
            <a:r>
              <a:rPr lang="sv-SE" sz="1600" dirty="0" err="1"/>
              <a:t>mfl</a:t>
            </a:r>
            <a:r>
              <a:rPr lang="sv-SE" sz="1600" dirty="0"/>
              <a:t>)</a:t>
            </a:r>
            <a:endParaRPr lang="sv-SE" sz="2000" dirty="0"/>
          </a:p>
          <a:p>
            <a:pPr marL="258445"/>
            <a:r>
              <a:rPr lang="sv-SE" sz="2000" dirty="0"/>
              <a:t>Mognadsmätning (”</a:t>
            </a:r>
            <a:r>
              <a:rPr lang="sv-SE" sz="2000" dirty="0" err="1"/>
              <a:t>infosäkkollen</a:t>
            </a:r>
            <a:r>
              <a:rPr lang="sv-SE" sz="2000" dirty="0"/>
              <a:t>”) </a:t>
            </a:r>
            <a:endParaRPr lang="sv-SE" sz="2000" dirty="0">
              <a:cs typeface="Arial"/>
            </a:endParaRPr>
          </a:p>
          <a:p>
            <a:pPr lvl="1"/>
            <a:r>
              <a:rPr lang="sv-SE" sz="1600" dirty="0"/>
              <a:t>Rapporteringsfunktionalitet från SKR till MSB anonymiserat</a:t>
            </a:r>
          </a:p>
          <a:p>
            <a:pPr marL="258445"/>
            <a:r>
              <a:rPr lang="sv-SE" sz="2000" dirty="0" err="1"/>
              <a:t>Threat</a:t>
            </a:r>
            <a:r>
              <a:rPr lang="sv-SE" sz="2000" dirty="0"/>
              <a:t> </a:t>
            </a:r>
            <a:r>
              <a:rPr lang="sv-SE" sz="2000" dirty="0" err="1"/>
              <a:t>intelligence</a:t>
            </a:r>
            <a:r>
              <a:rPr lang="sv-SE" sz="2000" dirty="0"/>
              <a:t> – systematiskt stöd för hotbedömningar</a:t>
            </a:r>
          </a:p>
          <a:p>
            <a:pPr marL="258445"/>
            <a:r>
              <a:rPr lang="sv-SE" sz="2000" dirty="0"/>
              <a:t>Stöd för egna och andra kravkataloger</a:t>
            </a:r>
          </a:p>
          <a:p>
            <a:pPr marL="258445"/>
            <a:endParaRPr lang="sv-SE" sz="2000" dirty="0">
              <a:cs typeface="Arial"/>
            </a:endParaRPr>
          </a:p>
          <a:p>
            <a:pPr marL="29845" indent="0">
              <a:buNone/>
            </a:pPr>
            <a:endParaRPr lang="sv-SE" sz="2200" dirty="0">
              <a:cs typeface="Arial"/>
            </a:endParaRPr>
          </a:p>
          <a:p>
            <a:pPr marL="258445"/>
            <a:endParaRPr lang="sv-SE" sz="2000" dirty="0">
              <a:cs typeface="Arial"/>
            </a:endParaRPr>
          </a:p>
        </p:txBody>
      </p:sp>
    </p:spTree>
    <p:extLst>
      <p:ext uri="{BB962C8B-B14F-4D97-AF65-F5344CB8AC3E}">
        <p14:creationId xmlns:p14="http://schemas.microsoft.com/office/powerpoint/2010/main" val="26087904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8FF4F37-609D-74EC-733F-27B2A762E4DB}"/>
              </a:ext>
            </a:extLst>
          </p:cNvPr>
          <p:cNvSpPr>
            <a:spLocks noGrp="1"/>
          </p:cNvSpPr>
          <p:nvPr>
            <p:ph type="title"/>
          </p:nvPr>
        </p:nvSpPr>
        <p:spPr/>
        <p:txBody>
          <a:bodyPr/>
          <a:lstStyle/>
          <a:p>
            <a:r>
              <a:rPr lang="sv-SE" dirty="0" err="1"/>
              <a:t>KLASSA:s</a:t>
            </a:r>
            <a:r>
              <a:rPr lang="sv-SE" dirty="0"/>
              <a:t> expertgrupp</a:t>
            </a:r>
          </a:p>
        </p:txBody>
      </p:sp>
      <p:sp>
        <p:nvSpPr>
          <p:cNvPr id="3" name="Platshållare för innehåll 2">
            <a:extLst>
              <a:ext uri="{FF2B5EF4-FFF2-40B4-BE49-F238E27FC236}">
                <a16:creationId xmlns:a16="http://schemas.microsoft.com/office/drawing/2014/main" id="{B877FCC4-F29A-0F6C-AD96-8648C02B491C}"/>
              </a:ext>
            </a:extLst>
          </p:cNvPr>
          <p:cNvSpPr>
            <a:spLocks noGrp="1"/>
          </p:cNvSpPr>
          <p:nvPr>
            <p:ph idx="1"/>
          </p:nvPr>
        </p:nvSpPr>
        <p:spPr>
          <a:xfrm>
            <a:off x="664232" y="2495203"/>
            <a:ext cx="10602482" cy="3738598"/>
          </a:xfrm>
        </p:spPr>
        <p:txBody>
          <a:bodyPr/>
          <a:lstStyle/>
          <a:p>
            <a:r>
              <a:rPr lang="sv-SE" dirty="0" err="1"/>
              <a:t>KLASSA:s</a:t>
            </a:r>
            <a:r>
              <a:rPr lang="sv-SE" dirty="0"/>
              <a:t> expertgrupp utgör kärnan i utvecklingsarbetet</a:t>
            </a:r>
          </a:p>
          <a:p>
            <a:r>
              <a:rPr lang="sv-SE" dirty="0"/>
              <a:t>Expertgruppen  består av ca 8 namngivna experter från SKR:s medlemsorganisationer</a:t>
            </a:r>
          </a:p>
          <a:p>
            <a:r>
              <a:rPr lang="sv-SE" dirty="0"/>
              <a:t>Ansvarar för utformning av exempelvis metodik, innehåll i krav- och kontrollkatalog </a:t>
            </a:r>
            <a:r>
              <a:rPr lang="sv-SE" dirty="0" err="1"/>
              <a:t>etc</a:t>
            </a:r>
            <a:endParaRPr lang="sv-SE" dirty="0"/>
          </a:p>
          <a:p>
            <a:pPr lvl="1"/>
            <a:r>
              <a:rPr lang="sv-SE" dirty="0"/>
              <a:t>SKR stöttar arbetet med egen expertis och upphandlade experter</a:t>
            </a:r>
          </a:p>
          <a:p>
            <a:r>
              <a:rPr lang="sv-SE" dirty="0"/>
              <a:t>Källkoden utvecklas av upphandlade utvecklingsresurser</a:t>
            </a:r>
          </a:p>
        </p:txBody>
      </p:sp>
    </p:spTree>
    <p:extLst>
      <p:ext uri="{BB962C8B-B14F-4D97-AF65-F5344CB8AC3E}">
        <p14:creationId xmlns:p14="http://schemas.microsoft.com/office/powerpoint/2010/main" val="37351200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7EDE538-C3B0-E2A5-23F8-1D45C03E5D08}"/>
              </a:ext>
            </a:extLst>
          </p:cNvPr>
          <p:cNvSpPr>
            <a:spLocks noGrp="1"/>
          </p:cNvSpPr>
          <p:nvPr>
            <p:ph type="title"/>
          </p:nvPr>
        </p:nvSpPr>
        <p:spPr>
          <a:xfrm>
            <a:off x="664233" y="975186"/>
            <a:ext cx="11154728" cy="1112405"/>
          </a:xfrm>
        </p:spPr>
        <p:txBody>
          <a:bodyPr/>
          <a:lstStyle/>
          <a:p>
            <a:r>
              <a:rPr lang="sv-SE" dirty="0"/>
              <a:t>MSBs vägledning som ex på kravkatalog</a:t>
            </a:r>
          </a:p>
        </p:txBody>
      </p:sp>
      <p:pic>
        <p:nvPicPr>
          <p:cNvPr id="5" name="Platshållare för innehåll 4">
            <a:extLst>
              <a:ext uri="{FF2B5EF4-FFF2-40B4-BE49-F238E27FC236}">
                <a16:creationId xmlns:a16="http://schemas.microsoft.com/office/drawing/2014/main" id="{58C9AF51-B5F3-3FF4-0031-DBA4DCDE1101}"/>
              </a:ext>
            </a:extLst>
          </p:cNvPr>
          <p:cNvPicPr>
            <a:picLocks noGrp="1" noChangeAspect="1"/>
          </p:cNvPicPr>
          <p:nvPr>
            <p:ph idx="1"/>
          </p:nvPr>
        </p:nvPicPr>
        <p:blipFill>
          <a:blip r:embed="rId3"/>
          <a:stretch>
            <a:fillRect/>
          </a:stretch>
        </p:blipFill>
        <p:spPr>
          <a:xfrm>
            <a:off x="1338723" y="1614311"/>
            <a:ext cx="9472991" cy="4876800"/>
          </a:xfrm>
        </p:spPr>
      </p:pic>
    </p:spTree>
    <p:extLst>
      <p:ext uri="{BB962C8B-B14F-4D97-AF65-F5344CB8AC3E}">
        <p14:creationId xmlns:p14="http://schemas.microsoft.com/office/powerpoint/2010/main" val="22461167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B00E078-43A5-7C14-1F48-E34E99056883}"/>
              </a:ext>
            </a:extLst>
          </p:cNvPr>
          <p:cNvSpPr>
            <a:spLocks noGrp="1"/>
          </p:cNvSpPr>
          <p:nvPr>
            <p:ph type="title"/>
          </p:nvPr>
        </p:nvSpPr>
        <p:spPr>
          <a:xfrm>
            <a:off x="700568" y="2412433"/>
            <a:ext cx="4252938" cy="1877015"/>
          </a:xfrm>
        </p:spPr>
        <p:txBody>
          <a:bodyPr/>
          <a:lstStyle/>
          <a:p>
            <a:r>
              <a:rPr lang="sv-SE" dirty="0"/>
              <a:t>MSB-kravens</a:t>
            </a:r>
            <a:br>
              <a:rPr lang="sv-SE" dirty="0"/>
            </a:br>
            <a:r>
              <a:rPr lang="sv-SE" dirty="0"/>
              <a:t>utformning</a:t>
            </a:r>
            <a:br>
              <a:rPr lang="sv-SE" dirty="0"/>
            </a:br>
            <a:r>
              <a:rPr lang="sv-SE" dirty="0"/>
              <a:t>och innehåll</a:t>
            </a:r>
            <a:br>
              <a:rPr lang="sv-SE" dirty="0"/>
            </a:br>
            <a:endParaRPr lang="sv-SE" dirty="0"/>
          </a:p>
        </p:txBody>
      </p:sp>
      <p:pic>
        <p:nvPicPr>
          <p:cNvPr id="5" name="Platshållare för innehåll 4">
            <a:extLst>
              <a:ext uri="{FF2B5EF4-FFF2-40B4-BE49-F238E27FC236}">
                <a16:creationId xmlns:a16="http://schemas.microsoft.com/office/drawing/2014/main" id="{77ABB69E-D4EF-8DD7-ED08-F45C1363247E}"/>
              </a:ext>
            </a:extLst>
          </p:cNvPr>
          <p:cNvPicPr>
            <a:picLocks noGrp="1" noChangeAspect="1"/>
          </p:cNvPicPr>
          <p:nvPr>
            <p:ph idx="1"/>
          </p:nvPr>
        </p:nvPicPr>
        <p:blipFill>
          <a:blip r:embed="rId3"/>
          <a:stretch>
            <a:fillRect/>
          </a:stretch>
        </p:blipFill>
        <p:spPr>
          <a:xfrm>
            <a:off x="5374890" y="146147"/>
            <a:ext cx="4326672" cy="6409588"/>
          </a:xfrm>
        </p:spPr>
      </p:pic>
      <p:pic>
        <p:nvPicPr>
          <p:cNvPr id="7" name="Bildobjekt 6">
            <a:extLst>
              <a:ext uri="{FF2B5EF4-FFF2-40B4-BE49-F238E27FC236}">
                <a16:creationId xmlns:a16="http://schemas.microsoft.com/office/drawing/2014/main" id="{ED1B3E3A-13BE-EB36-2987-AA9EA96C214D}"/>
              </a:ext>
            </a:extLst>
          </p:cNvPr>
          <p:cNvPicPr>
            <a:picLocks noChangeAspect="1"/>
          </p:cNvPicPr>
          <p:nvPr/>
        </p:nvPicPr>
        <p:blipFill>
          <a:blip r:embed="rId4"/>
          <a:stretch>
            <a:fillRect/>
          </a:stretch>
        </p:blipFill>
        <p:spPr>
          <a:xfrm>
            <a:off x="259927" y="5583812"/>
            <a:ext cx="4876517" cy="971923"/>
          </a:xfrm>
          <a:prstGeom prst="rect">
            <a:avLst/>
          </a:prstGeom>
        </p:spPr>
      </p:pic>
    </p:spTree>
    <p:extLst>
      <p:ext uri="{BB962C8B-B14F-4D97-AF65-F5344CB8AC3E}">
        <p14:creationId xmlns:p14="http://schemas.microsoft.com/office/powerpoint/2010/main" val="26706927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7EDE538-C3B0-E2A5-23F8-1D45C03E5D08}"/>
              </a:ext>
            </a:extLst>
          </p:cNvPr>
          <p:cNvSpPr>
            <a:spLocks noGrp="1"/>
          </p:cNvSpPr>
          <p:nvPr>
            <p:ph type="title"/>
          </p:nvPr>
        </p:nvSpPr>
        <p:spPr>
          <a:xfrm>
            <a:off x="700566" y="653152"/>
            <a:ext cx="9975507" cy="527043"/>
          </a:xfrm>
        </p:spPr>
        <p:txBody>
          <a:bodyPr/>
          <a:lstStyle/>
          <a:p>
            <a:r>
              <a:rPr lang="sv-SE" dirty="0"/>
              <a:t>Exempel på är-krav i KLASSA</a:t>
            </a:r>
          </a:p>
        </p:txBody>
      </p:sp>
      <p:pic>
        <p:nvPicPr>
          <p:cNvPr id="4" name="Bildobjekt 3">
            <a:extLst>
              <a:ext uri="{FF2B5EF4-FFF2-40B4-BE49-F238E27FC236}">
                <a16:creationId xmlns:a16="http://schemas.microsoft.com/office/drawing/2014/main" id="{A57EC772-6614-D9EA-421A-422D6A1D5E00}"/>
              </a:ext>
            </a:extLst>
          </p:cNvPr>
          <p:cNvPicPr>
            <a:picLocks noChangeAspect="1"/>
          </p:cNvPicPr>
          <p:nvPr/>
        </p:nvPicPr>
        <p:blipFill rotWithShape="1">
          <a:blip r:embed="rId3"/>
          <a:srcRect t="31909" r="10862"/>
          <a:stretch/>
        </p:blipFill>
        <p:spPr>
          <a:xfrm>
            <a:off x="896406" y="3076204"/>
            <a:ext cx="9175642" cy="3200416"/>
          </a:xfrm>
          <a:prstGeom prst="rect">
            <a:avLst/>
          </a:prstGeom>
        </p:spPr>
      </p:pic>
      <p:sp>
        <p:nvSpPr>
          <p:cNvPr id="5" name="textruta 4">
            <a:extLst>
              <a:ext uri="{FF2B5EF4-FFF2-40B4-BE49-F238E27FC236}">
                <a16:creationId xmlns:a16="http://schemas.microsoft.com/office/drawing/2014/main" id="{3B616DD6-598F-B20A-D0D6-D8AB7A83A6DA}"/>
              </a:ext>
            </a:extLst>
          </p:cNvPr>
          <p:cNvSpPr txBox="1"/>
          <p:nvPr/>
        </p:nvSpPr>
        <p:spPr>
          <a:xfrm>
            <a:off x="1680179" y="3300751"/>
            <a:ext cx="7615646" cy="800219"/>
          </a:xfrm>
          <a:prstGeom prst="rect">
            <a:avLst/>
          </a:prstGeom>
          <a:solidFill>
            <a:schemeClr val="bg1"/>
          </a:solidFill>
        </p:spPr>
        <p:txBody>
          <a:bodyPr wrap="square" rtlCol="0">
            <a:spAutoFit/>
          </a:bodyPr>
          <a:lstStyle/>
          <a:p>
            <a:r>
              <a:rPr lang="sv-SE" sz="1400" dirty="0">
                <a:solidFill>
                  <a:schemeClr val="tx1">
                    <a:lumMod val="65000"/>
                    <a:lumOff val="35000"/>
                  </a:schemeClr>
                </a:solidFill>
              </a:rPr>
              <a:t>Organisationen bedriver omvärldsbevakning för att identifiera potentiella hot mot sina informationssystem.</a:t>
            </a:r>
          </a:p>
          <a:p>
            <a:endParaRPr lang="sv-SE" dirty="0"/>
          </a:p>
        </p:txBody>
      </p:sp>
      <p:pic>
        <p:nvPicPr>
          <p:cNvPr id="9" name="Bildobjekt 8">
            <a:extLst>
              <a:ext uri="{FF2B5EF4-FFF2-40B4-BE49-F238E27FC236}">
                <a16:creationId xmlns:a16="http://schemas.microsoft.com/office/drawing/2014/main" id="{464CDD6F-5964-7A88-69D4-1523ED9B6C28}"/>
              </a:ext>
            </a:extLst>
          </p:cNvPr>
          <p:cNvPicPr>
            <a:picLocks noChangeAspect="1"/>
          </p:cNvPicPr>
          <p:nvPr/>
        </p:nvPicPr>
        <p:blipFill>
          <a:blip r:embed="rId4"/>
          <a:stretch>
            <a:fillRect/>
          </a:stretch>
        </p:blipFill>
        <p:spPr>
          <a:xfrm>
            <a:off x="818605" y="2063485"/>
            <a:ext cx="3788597" cy="900446"/>
          </a:xfrm>
          <a:prstGeom prst="rect">
            <a:avLst/>
          </a:prstGeom>
        </p:spPr>
      </p:pic>
      <p:pic>
        <p:nvPicPr>
          <p:cNvPr id="12" name="Bildobjekt 11">
            <a:extLst>
              <a:ext uri="{FF2B5EF4-FFF2-40B4-BE49-F238E27FC236}">
                <a16:creationId xmlns:a16="http://schemas.microsoft.com/office/drawing/2014/main" id="{0CF7EB45-3596-EF6F-7106-B5BF40EF2B15}"/>
              </a:ext>
            </a:extLst>
          </p:cNvPr>
          <p:cNvPicPr>
            <a:picLocks noChangeAspect="1"/>
          </p:cNvPicPr>
          <p:nvPr/>
        </p:nvPicPr>
        <p:blipFill>
          <a:blip r:embed="rId5"/>
          <a:stretch>
            <a:fillRect/>
          </a:stretch>
        </p:blipFill>
        <p:spPr>
          <a:xfrm>
            <a:off x="818605" y="1422317"/>
            <a:ext cx="5277395" cy="563802"/>
          </a:xfrm>
          <a:prstGeom prst="rect">
            <a:avLst/>
          </a:prstGeom>
        </p:spPr>
      </p:pic>
    </p:spTree>
    <p:extLst>
      <p:ext uri="{BB962C8B-B14F-4D97-AF65-F5344CB8AC3E}">
        <p14:creationId xmlns:p14="http://schemas.microsoft.com/office/powerpoint/2010/main" val="3730675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FBF12DFA-E1B3-C8E2-2FE5-09FB09FC2358}"/>
              </a:ext>
            </a:extLst>
          </p:cNvPr>
          <p:cNvSpPr>
            <a:spLocks noGrp="1"/>
          </p:cNvSpPr>
          <p:nvPr>
            <p:ph type="title"/>
          </p:nvPr>
        </p:nvSpPr>
        <p:spPr/>
        <p:txBody>
          <a:bodyPr/>
          <a:lstStyle/>
          <a:p>
            <a:r>
              <a:rPr lang="sv-SE" sz="4800" dirty="0"/>
              <a:t>Det systematiska informationssäkerhetsarbetet</a:t>
            </a:r>
          </a:p>
        </p:txBody>
      </p:sp>
      <p:sp>
        <p:nvSpPr>
          <p:cNvPr id="5" name="Platshållare för text 4">
            <a:extLst>
              <a:ext uri="{FF2B5EF4-FFF2-40B4-BE49-F238E27FC236}">
                <a16:creationId xmlns:a16="http://schemas.microsoft.com/office/drawing/2014/main" id="{11DB7905-CDBE-78C7-EE28-3A08DFEB6159}"/>
              </a:ext>
            </a:extLst>
          </p:cNvPr>
          <p:cNvSpPr>
            <a:spLocks noGrp="1"/>
          </p:cNvSpPr>
          <p:nvPr>
            <p:ph type="body" idx="1"/>
          </p:nvPr>
        </p:nvSpPr>
        <p:spPr/>
        <p:txBody>
          <a:bodyPr/>
          <a:lstStyle/>
          <a:p>
            <a:r>
              <a:rPr lang="sv-SE" dirty="0"/>
              <a:t>Jonas Nilsson</a:t>
            </a:r>
          </a:p>
        </p:txBody>
      </p:sp>
    </p:spTree>
    <p:extLst>
      <p:ext uri="{BB962C8B-B14F-4D97-AF65-F5344CB8AC3E}">
        <p14:creationId xmlns:p14="http://schemas.microsoft.com/office/powerpoint/2010/main" val="22586875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p:cNvPicPr>
            <a:picLocks noChangeAspect="1"/>
          </p:cNvPicPr>
          <p:nvPr/>
        </p:nvPicPr>
        <p:blipFill>
          <a:blip r:embed="rId3"/>
          <a:stretch>
            <a:fillRect/>
          </a:stretch>
        </p:blipFill>
        <p:spPr>
          <a:xfrm>
            <a:off x="5938949" y="493442"/>
            <a:ext cx="5905051" cy="5801584"/>
          </a:xfrm>
          <a:prstGeom prst="rect">
            <a:avLst/>
          </a:prstGeom>
        </p:spPr>
      </p:pic>
      <p:sp>
        <p:nvSpPr>
          <p:cNvPr id="2" name="Rubrik 1">
            <a:extLst>
              <a:ext uri="{FF2B5EF4-FFF2-40B4-BE49-F238E27FC236}">
                <a16:creationId xmlns:a16="http://schemas.microsoft.com/office/drawing/2014/main" id="{7B7561FD-6E8C-6237-6C2A-9577528F9444}"/>
              </a:ext>
            </a:extLst>
          </p:cNvPr>
          <p:cNvSpPr>
            <a:spLocks noGrp="1"/>
          </p:cNvSpPr>
          <p:nvPr>
            <p:ph type="title"/>
          </p:nvPr>
        </p:nvSpPr>
        <p:spPr/>
        <p:txBody>
          <a:bodyPr/>
          <a:lstStyle/>
          <a:p>
            <a:r>
              <a:rPr lang="sv-SE" dirty="0"/>
              <a:t>MSB:s metodstöd</a:t>
            </a:r>
          </a:p>
        </p:txBody>
      </p:sp>
    </p:spTree>
    <p:extLst>
      <p:ext uri="{BB962C8B-B14F-4D97-AF65-F5344CB8AC3E}">
        <p14:creationId xmlns:p14="http://schemas.microsoft.com/office/powerpoint/2010/main" val="14431061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r>
              <a:rPr lang="sv-SE" dirty="0"/>
              <a:t>Styrdokument</a:t>
            </a:r>
            <a:endParaRPr lang="sv-SE" i="1" dirty="0"/>
          </a:p>
        </p:txBody>
      </p:sp>
      <p:sp>
        <p:nvSpPr>
          <p:cNvPr id="5" name="Platshållare för innehåll 4"/>
          <p:cNvSpPr>
            <a:spLocks noGrp="1"/>
          </p:cNvSpPr>
          <p:nvPr>
            <p:ph idx="1"/>
          </p:nvPr>
        </p:nvSpPr>
        <p:spPr/>
        <p:txBody>
          <a:bodyPr/>
          <a:lstStyle/>
          <a:p>
            <a:r>
              <a:rPr lang="sv-SE" dirty="0"/>
              <a:t>Styrdokument i tre nivåer</a:t>
            </a:r>
          </a:p>
          <a:p>
            <a:endParaRPr lang="sv-SE" dirty="0"/>
          </a:p>
        </p:txBody>
      </p:sp>
      <p:graphicFrame>
        <p:nvGraphicFramePr>
          <p:cNvPr id="9" name="Diagram 8">
            <a:extLst>
              <a:ext uri="{FF2B5EF4-FFF2-40B4-BE49-F238E27FC236}">
                <a16:creationId xmlns:a16="http://schemas.microsoft.com/office/drawing/2014/main" id="{EB830413-75E4-5348-8D31-0947EC236EA5}"/>
              </a:ext>
            </a:extLst>
          </p:cNvPr>
          <p:cNvGraphicFramePr/>
          <p:nvPr/>
        </p:nvGraphicFramePr>
        <p:xfrm>
          <a:off x="-324073" y="2918829"/>
          <a:ext cx="9059172" cy="38611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ruta 9">
            <a:extLst>
              <a:ext uri="{FF2B5EF4-FFF2-40B4-BE49-F238E27FC236}">
                <a16:creationId xmlns:a16="http://schemas.microsoft.com/office/drawing/2014/main" id="{17E57FCD-9831-5D49-820D-D59A069F107F}"/>
              </a:ext>
            </a:extLst>
          </p:cNvPr>
          <p:cNvSpPr txBox="1"/>
          <p:nvPr/>
        </p:nvSpPr>
        <p:spPr>
          <a:xfrm>
            <a:off x="6541596" y="3364202"/>
            <a:ext cx="47297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chemeClr val="bg1"/>
                </a:solidFill>
                <a:effectLst/>
                <a:uLnTx/>
                <a:uFillTx/>
                <a:latin typeface="Arial"/>
                <a:ea typeface="+mn-ea"/>
                <a:cs typeface="+mn-cs"/>
              </a:rPr>
              <a:t>Strategisk nivå</a:t>
            </a:r>
            <a:r>
              <a:rPr kumimoji="0" lang="sv-SE" sz="1800" b="0" i="0" u="none" strike="noStrike" kern="1200" cap="none" spc="0" normalizeH="0" baseline="0" noProof="0" dirty="0">
                <a:ln>
                  <a:noFill/>
                </a:ln>
                <a:solidFill>
                  <a:schemeClr val="bg1"/>
                </a:solidFill>
                <a:effectLst/>
                <a:uLnTx/>
                <a:uFillTx/>
                <a:latin typeface="Arial"/>
                <a:ea typeface="+mn-ea"/>
                <a:cs typeface="+mn-cs"/>
              </a:rPr>
              <a:t>: Visar ledningens engagemang och inriktning för arbetet.</a:t>
            </a:r>
          </a:p>
        </p:txBody>
      </p:sp>
      <p:sp>
        <p:nvSpPr>
          <p:cNvPr id="11" name="textruta 10">
            <a:extLst>
              <a:ext uri="{FF2B5EF4-FFF2-40B4-BE49-F238E27FC236}">
                <a16:creationId xmlns:a16="http://schemas.microsoft.com/office/drawing/2014/main" id="{03C1A202-88A4-A540-B6B4-BF7F16B763BD}"/>
              </a:ext>
            </a:extLst>
          </p:cNvPr>
          <p:cNvSpPr txBox="1"/>
          <p:nvPr/>
        </p:nvSpPr>
        <p:spPr>
          <a:xfrm>
            <a:off x="6541597" y="4504520"/>
            <a:ext cx="47297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chemeClr val="bg1"/>
                </a:solidFill>
                <a:effectLst/>
                <a:uLnTx/>
                <a:uFillTx/>
                <a:latin typeface="Arial"/>
                <a:ea typeface="+mn-ea"/>
                <a:cs typeface="+mn-cs"/>
              </a:rPr>
              <a:t>Taktisk nivå</a:t>
            </a:r>
            <a:r>
              <a:rPr kumimoji="0" lang="sv-SE" sz="1800" b="0" i="0" u="none" strike="noStrike" kern="1200" cap="none" spc="0" normalizeH="0" baseline="0" noProof="0" dirty="0">
                <a:ln>
                  <a:noFill/>
                </a:ln>
                <a:solidFill>
                  <a:schemeClr val="bg1"/>
                </a:solidFill>
                <a:effectLst/>
                <a:uLnTx/>
                <a:uFillTx/>
                <a:latin typeface="Arial"/>
                <a:ea typeface="+mn-ea"/>
                <a:cs typeface="+mn-cs"/>
              </a:rPr>
              <a:t>: Vilka områden ska omfattas? Bygger på policyn</a:t>
            </a:r>
          </a:p>
        </p:txBody>
      </p:sp>
      <p:sp>
        <p:nvSpPr>
          <p:cNvPr id="12" name="textruta 11">
            <a:extLst>
              <a:ext uri="{FF2B5EF4-FFF2-40B4-BE49-F238E27FC236}">
                <a16:creationId xmlns:a16="http://schemas.microsoft.com/office/drawing/2014/main" id="{A271F929-8125-0B4A-AFE1-9651516ED890}"/>
              </a:ext>
            </a:extLst>
          </p:cNvPr>
          <p:cNvSpPr txBox="1"/>
          <p:nvPr/>
        </p:nvSpPr>
        <p:spPr>
          <a:xfrm>
            <a:off x="6541597" y="5509151"/>
            <a:ext cx="47297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chemeClr val="bg1"/>
                </a:solidFill>
                <a:effectLst/>
                <a:uLnTx/>
                <a:uFillTx/>
                <a:latin typeface="Arial"/>
                <a:ea typeface="+mn-ea"/>
                <a:cs typeface="+mn-cs"/>
              </a:rPr>
              <a:t>Operativ nivå</a:t>
            </a:r>
            <a:r>
              <a:rPr kumimoji="0" lang="sv-SE" sz="1800" b="0" i="0" u="none" strike="noStrike" kern="1200" cap="none" spc="0" normalizeH="0" baseline="0" noProof="0" dirty="0">
                <a:ln>
                  <a:noFill/>
                </a:ln>
                <a:solidFill>
                  <a:schemeClr val="bg1"/>
                </a:solidFill>
                <a:effectLst/>
                <a:uLnTx/>
                <a:uFillTx/>
                <a:latin typeface="Arial"/>
                <a:ea typeface="+mn-ea"/>
                <a:cs typeface="+mn-cs"/>
              </a:rPr>
              <a:t>: Vad ska göras?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chemeClr val="bg1"/>
                </a:solidFill>
                <a:effectLst/>
                <a:uLnTx/>
                <a:uFillTx/>
                <a:latin typeface="Arial"/>
                <a:ea typeface="+mn-ea"/>
                <a:cs typeface="+mn-cs"/>
              </a:rPr>
              <a:t>Utgår från riktlinjerna</a:t>
            </a:r>
          </a:p>
        </p:txBody>
      </p:sp>
    </p:spTree>
    <p:extLst>
      <p:ext uri="{BB962C8B-B14F-4D97-AF65-F5344CB8AC3E}">
        <p14:creationId xmlns:p14="http://schemas.microsoft.com/office/powerpoint/2010/main" val="35673068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innehåll 2"/>
          <p:cNvSpPr>
            <a:spLocks noGrp="1"/>
          </p:cNvSpPr>
          <p:nvPr>
            <p:ph idx="1"/>
          </p:nvPr>
        </p:nvSpPr>
        <p:spPr>
          <a:xfrm>
            <a:off x="664233" y="2511700"/>
            <a:ext cx="9609825" cy="3738598"/>
          </a:xfrm>
        </p:spPr>
        <p:txBody>
          <a:bodyPr/>
          <a:lstStyle/>
          <a:p>
            <a:endParaRPr lang="sv-SE" dirty="0"/>
          </a:p>
        </p:txBody>
      </p:sp>
      <p:sp>
        <p:nvSpPr>
          <p:cNvPr id="2" name="Rubrik 1"/>
          <p:cNvSpPr>
            <a:spLocks noGrp="1"/>
          </p:cNvSpPr>
          <p:nvPr>
            <p:ph type="title"/>
          </p:nvPr>
        </p:nvSpPr>
        <p:spPr/>
        <p:txBody>
          <a:bodyPr/>
          <a:lstStyle/>
          <a:p>
            <a:r>
              <a:rPr lang="sv-SE" dirty="0"/>
              <a:t>Utbildning och information</a:t>
            </a:r>
          </a:p>
        </p:txBody>
      </p:sp>
      <p:pic>
        <p:nvPicPr>
          <p:cNvPr id="3" name="Bildobjekt 2"/>
          <p:cNvPicPr>
            <a:picLocks noChangeAspect="1"/>
          </p:cNvPicPr>
          <p:nvPr/>
        </p:nvPicPr>
        <p:blipFill>
          <a:blip r:embed="rId3"/>
          <a:stretch>
            <a:fillRect/>
          </a:stretch>
        </p:blipFill>
        <p:spPr>
          <a:xfrm>
            <a:off x="2577913" y="2209299"/>
            <a:ext cx="6686550" cy="4343400"/>
          </a:xfrm>
          <a:prstGeom prst="rect">
            <a:avLst/>
          </a:prstGeom>
        </p:spPr>
      </p:pic>
    </p:spTree>
    <p:extLst>
      <p:ext uri="{BB962C8B-B14F-4D97-AF65-F5344CB8AC3E}">
        <p14:creationId xmlns:p14="http://schemas.microsoft.com/office/powerpoint/2010/main" val="7777165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Ansvar</a:t>
            </a:r>
          </a:p>
        </p:txBody>
      </p:sp>
      <p:sp>
        <p:nvSpPr>
          <p:cNvPr id="3" name="Platshållare för innehåll 2"/>
          <p:cNvSpPr>
            <a:spLocks noGrp="1"/>
          </p:cNvSpPr>
          <p:nvPr>
            <p:ph idx="1"/>
          </p:nvPr>
        </p:nvSpPr>
        <p:spPr/>
        <p:txBody>
          <a:bodyPr/>
          <a:lstStyle/>
          <a:p>
            <a:r>
              <a:rPr lang="sv-SE" dirty="0"/>
              <a:t>Styrelsen</a:t>
            </a:r>
          </a:p>
          <a:p>
            <a:r>
              <a:rPr lang="sv-SE" dirty="0"/>
              <a:t>VD</a:t>
            </a:r>
          </a:p>
          <a:p>
            <a:r>
              <a:rPr lang="sv-SE" dirty="0"/>
              <a:t>Chefer</a:t>
            </a:r>
          </a:p>
          <a:p>
            <a:r>
              <a:rPr lang="sv-SE" dirty="0"/>
              <a:t>Medarbetare</a:t>
            </a:r>
          </a:p>
          <a:p>
            <a:endParaRPr lang="sv-SE" sz="1200" dirty="0"/>
          </a:p>
          <a:p>
            <a:r>
              <a:rPr lang="sv-SE" dirty="0"/>
              <a:t>Informationsägare</a:t>
            </a:r>
          </a:p>
          <a:p>
            <a:r>
              <a:rPr lang="sv-SE" dirty="0"/>
              <a:t>Systemägare</a:t>
            </a:r>
          </a:p>
          <a:p>
            <a:pPr lvl="1"/>
            <a:r>
              <a:rPr lang="sv-SE" dirty="0"/>
              <a:t>Systemförvaltare </a:t>
            </a:r>
          </a:p>
          <a:p>
            <a:endParaRPr lang="sv-SE" dirty="0"/>
          </a:p>
        </p:txBody>
      </p:sp>
      <p:pic>
        <p:nvPicPr>
          <p:cNvPr id="4" name="Bildobjekt 3"/>
          <p:cNvPicPr>
            <a:picLocks noChangeAspect="1"/>
          </p:cNvPicPr>
          <p:nvPr/>
        </p:nvPicPr>
        <p:blipFill>
          <a:blip r:embed="rId3"/>
          <a:stretch>
            <a:fillRect/>
          </a:stretch>
        </p:blipFill>
        <p:spPr>
          <a:xfrm>
            <a:off x="4736179" y="1462588"/>
            <a:ext cx="6673917" cy="4592803"/>
          </a:xfrm>
          <a:prstGeom prst="rect">
            <a:avLst/>
          </a:prstGeom>
        </p:spPr>
      </p:pic>
    </p:spTree>
    <p:extLst>
      <p:ext uri="{BB962C8B-B14F-4D97-AF65-F5344CB8AC3E}">
        <p14:creationId xmlns:p14="http://schemas.microsoft.com/office/powerpoint/2010/main" val="11397506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Ledningens genomgång</a:t>
            </a:r>
          </a:p>
        </p:txBody>
      </p:sp>
      <p:pic>
        <p:nvPicPr>
          <p:cNvPr id="7" name="Bildobjekt 6">
            <a:extLst>
              <a:ext uri="{FF2B5EF4-FFF2-40B4-BE49-F238E27FC236}">
                <a16:creationId xmlns:a16="http://schemas.microsoft.com/office/drawing/2014/main" id="{C10ABEB7-5715-73D3-2D3A-B1692B95E301}"/>
              </a:ext>
            </a:extLst>
          </p:cNvPr>
          <p:cNvPicPr>
            <a:picLocks noChangeAspect="1"/>
          </p:cNvPicPr>
          <p:nvPr/>
        </p:nvPicPr>
        <p:blipFill>
          <a:blip r:embed="rId3"/>
          <a:stretch>
            <a:fillRect/>
          </a:stretch>
        </p:blipFill>
        <p:spPr>
          <a:xfrm>
            <a:off x="3657600" y="1709375"/>
            <a:ext cx="6861039" cy="5004433"/>
          </a:xfrm>
          <a:prstGeom prst="rect">
            <a:avLst/>
          </a:prstGeom>
        </p:spPr>
      </p:pic>
    </p:spTree>
    <p:extLst>
      <p:ext uri="{BB962C8B-B14F-4D97-AF65-F5344CB8AC3E}">
        <p14:creationId xmlns:p14="http://schemas.microsoft.com/office/powerpoint/2010/main" val="18300331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Bildobjekt 28"/>
          <p:cNvPicPr>
            <a:picLocks noChangeAspect="1"/>
          </p:cNvPicPr>
          <p:nvPr/>
        </p:nvPicPr>
        <p:blipFill rotWithShape="1">
          <a:blip r:embed="rId3"/>
          <a:srcRect b="2681"/>
          <a:stretch/>
        </p:blipFill>
        <p:spPr>
          <a:xfrm>
            <a:off x="4226297" y="1045697"/>
            <a:ext cx="5853007" cy="5156107"/>
          </a:xfrm>
          <a:prstGeom prst="rect">
            <a:avLst/>
          </a:prstGeom>
        </p:spPr>
      </p:pic>
      <p:sp>
        <p:nvSpPr>
          <p:cNvPr id="2" name="Rubrik 1"/>
          <p:cNvSpPr>
            <a:spLocks noGrp="1"/>
          </p:cNvSpPr>
          <p:nvPr>
            <p:ph type="title"/>
          </p:nvPr>
        </p:nvSpPr>
        <p:spPr/>
        <p:txBody>
          <a:bodyPr/>
          <a:lstStyle/>
          <a:p>
            <a:r>
              <a:rPr lang="sv-SE" sz="4000" dirty="0" err="1"/>
              <a:t>Årshjul</a:t>
            </a:r>
            <a:endParaRPr lang="sv-SE" sz="3200" dirty="0"/>
          </a:p>
        </p:txBody>
      </p:sp>
      <p:sp>
        <p:nvSpPr>
          <p:cNvPr id="30" name="Rektangel med rundade hörn 29">
            <a:hlinkClick r:id="" action="ppaction://noaction"/>
          </p:cNvPr>
          <p:cNvSpPr/>
          <p:nvPr/>
        </p:nvSpPr>
        <p:spPr>
          <a:xfrm>
            <a:off x="10058719" y="3154969"/>
            <a:ext cx="1512843" cy="7262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white"/>
                </a:solidFill>
                <a:effectLst/>
                <a:uLnTx/>
                <a:uFillTx/>
                <a:latin typeface="Arial"/>
                <a:ea typeface="+mn-ea"/>
                <a:cs typeface="+mn-cs"/>
              </a:rPr>
              <a:t>Ledningens genomgång</a:t>
            </a:r>
          </a:p>
        </p:txBody>
      </p:sp>
      <p:sp>
        <p:nvSpPr>
          <p:cNvPr id="31" name="Rektangel med rundade hörn 30">
            <a:hlinkClick r:id="" action="ppaction://noaction"/>
          </p:cNvPr>
          <p:cNvSpPr/>
          <p:nvPr/>
        </p:nvSpPr>
        <p:spPr>
          <a:xfrm>
            <a:off x="2553879" y="4730201"/>
            <a:ext cx="2187423" cy="7262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white"/>
                </a:solidFill>
                <a:effectLst/>
                <a:uLnTx/>
                <a:uFillTx/>
                <a:latin typeface="Arial"/>
                <a:ea typeface="+mn-ea"/>
                <a:cs typeface="+mn-cs"/>
              </a:rPr>
              <a:t>Verksamhetsplanering</a:t>
            </a:r>
          </a:p>
        </p:txBody>
      </p:sp>
      <p:sp>
        <p:nvSpPr>
          <p:cNvPr id="32" name="Rektangel med rundade hörn 31">
            <a:hlinkClick r:id="" action="ppaction://noaction"/>
          </p:cNvPr>
          <p:cNvSpPr/>
          <p:nvPr/>
        </p:nvSpPr>
        <p:spPr>
          <a:xfrm>
            <a:off x="8270019" y="607582"/>
            <a:ext cx="1512843" cy="7051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white"/>
                </a:solidFill>
                <a:effectLst/>
                <a:uLnTx/>
                <a:uFillTx/>
                <a:latin typeface="Arial"/>
                <a:ea typeface="+mn-ea"/>
                <a:cs typeface="+mn-cs"/>
              </a:rPr>
              <a:t>Utvärdera och följa upp</a:t>
            </a:r>
          </a:p>
        </p:txBody>
      </p:sp>
      <p:sp>
        <p:nvSpPr>
          <p:cNvPr id="33" name="Rektangel med rundade hörn 32"/>
          <p:cNvSpPr/>
          <p:nvPr/>
        </p:nvSpPr>
        <p:spPr>
          <a:xfrm>
            <a:off x="9420260" y="1579737"/>
            <a:ext cx="1512843" cy="7262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white"/>
                </a:solidFill>
                <a:effectLst/>
                <a:uLnTx/>
                <a:uFillTx/>
                <a:latin typeface="Arial"/>
                <a:ea typeface="+mn-ea"/>
                <a:cs typeface="+mn-cs"/>
              </a:rPr>
              <a:t>Rapport</a:t>
            </a:r>
          </a:p>
        </p:txBody>
      </p:sp>
      <p:sp>
        <p:nvSpPr>
          <p:cNvPr id="34" name="Rektangel med rundade hörn 33"/>
          <p:cNvSpPr/>
          <p:nvPr/>
        </p:nvSpPr>
        <p:spPr>
          <a:xfrm>
            <a:off x="9883388" y="4055729"/>
            <a:ext cx="1512844" cy="7262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white"/>
                </a:solidFill>
                <a:effectLst/>
                <a:uLnTx/>
                <a:uFillTx/>
                <a:latin typeface="Arial"/>
                <a:ea typeface="+mn-ea"/>
                <a:cs typeface="+mn-cs"/>
              </a:rPr>
              <a:t>Informations-</a:t>
            </a:r>
            <a:r>
              <a:rPr kumimoji="0" lang="sv-SE" sz="1400" b="0" i="0" u="none" strike="noStrike" kern="1200" cap="none" spc="0" normalizeH="0" baseline="0" noProof="0" dirty="0" err="1">
                <a:ln>
                  <a:noFill/>
                </a:ln>
                <a:solidFill>
                  <a:prstClr val="white"/>
                </a:solidFill>
                <a:effectLst/>
                <a:uLnTx/>
                <a:uFillTx/>
                <a:latin typeface="Arial"/>
                <a:ea typeface="+mn-ea"/>
                <a:cs typeface="+mn-cs"/>
              </a:rPr>
              <a:t>säkerhetsmål</a:t>
            </a:r>
            <a:endParaRPr kumimoji="0" lang="sv-SE" sz="14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29827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6816176-25E6-71B0-5F02-F34110AEF5EE}"/>
              </a:ext>
            </a:extLst>
          </p:cNvPr>
          <p:cNvSpPr>
            <a:spLocks noGrp="1"/>
          </p:cNvSpPr>
          <p:nvPr>
            <p:ph type="title"/>
          </p:nvPr>
        </p:nvSpPr>
        <p:spPr/>
        <p:txBody>
          <a:bodyPr/>
          <a:lstStyle/>
          <a:p>
            <a:r>
              <a:rPr lang="sv-SE" dirty="0"/>
              <a:t>Finansiering av KLASSA</a:t>
            </a:r>
            <a:br>
              <a:rPr lang="sv-SE" dirty="0"/>
            </a:br>
            <a:endParaRPr lang="sv-SE" dirty="0"/>
          </a:p>
        </p:txBody>
      </p:sp>
      <p:sp>
        <p:nvSpPr>
          <p:cNvPr id="3" name="Platshållare för innehåll 2">
            <a:extLst>
              <a:ext uri="{FF2B5EF4-FFF2-40B4-BE49-F238E27FC236}">
                <a16:creationId xmlns:a16="http://schemas.microsoft.com/office/drawing/2014/main" id="{1AF92E15-CEED-19C9-BA67-48B1C5E2C3E0}"/>
              </a:ext>
            </a:extLst>
          </p:cNvPr>
          <p:cNvSpPr>
            <a:spLocks noGrp="1"/>
          </p:cNvSpPr>
          <p:nvPr>
            <p:ph idx="1"/>
          </p:nvPr>
        </p:nvSpPr>
        <p:spPr/>
        <p:txBody>
          <a:bodyPr/>
          <a:lstStyle/>
          <a:p>
            <a:r>
              <a:rPr lang="sv-SE" dirty="0"/>
              <a:t>För 2023, likt tidigare år, har medel säkrats som gör att kommuner och regioner kan använda verktyget kostnadsfritt</a:t>
            </a:r>
          </a:p>
          <a:p>
            <a:r>
              <a:rPr lang="sv-SE" dirty="0"/>
              <a:t>Arbetet fortsätter för finna lösningar för 2024</a:t>
            </a:r>
          </a:p>
          <a:p>
            <a:pPr lvl="1"/>
            <a:r>
              <a:rPr lang="sv-SE" dirty="0"/>
              <a:t>Målet är att om möjligt fortsatt tillhandahålla verktyget kostnadsfritt för SKR:s medlemmar, om vi inte når hela vägen är avsikten att hålla kostnaden till lägsta möjliga och avropsförfarandet enklast möjliga</a:t>
            </a:r>
          </a:p>
          <a:p>
            <a:r>
              <a:rPr lang="sv-SE" dirty="0"/>
              <a:t>För myndigheter och andra organisationer som inte är medlemmar i SKR – Kontakta KLASSA@skr.se för att diskutera tänkbara vägar fram. </a:t>
            </a:r>
          </a:p>
        </p:txBody>
      </p:sp>
    </p:spTree>
    <p:extLst>
      <p:ext uri="{BB962C8B-B14F-4D97-AF65-F5344CB8AC3E}">
        <p14:creationId xmlns:p14="http://schemas.microsoft.com/office/powerpoint/2010/main" val="862579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600" dirty="0"/>
              <a:t>Förenkla budskapet</a:t>
            </a:r>
          </a:p>
        </p:txBody>
      </p:sp>
      <p:graphicFrame>
        <p:nvGraphicFramePr>
          <p:cNvPr id="6" name="Diagram 5"/>
          <p:cNvGraphicFramePr>
            <a:graphicFrameLocks/>
          </p:cNvGraphicFramePr>
          <p:nvPr>
            <p:extLst>
              <p:ext uri="{D42A27DB-BD31-4B8C-83A1-F6EECF244321}">
                <p14:modId xmlns:p14="http://schemas.microsoft.com/office/powerpoint/2010/main" val="2123767997"/>
              </p:ext>
            </p:extLst>
          </p:nvPr>
        </p:nvGraphicFramePr>
        <p:xfrm>
          <a:off x="3994952" y="1500326"/>
          <a:ext cx="6791417" cy="522006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15299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p:cNvPicPr>
            <a:picLocks noChangeAspect="1"/>
          </p:cNvPicPr>
          <p:nvPr/>
        </p:nvPicPr>
        <p:blipFill>
          <a:blip r:embed="rId3"/>
          <a:stretch>
            <a:fillRect/>
          </a:stretch>
        </p:blipFill>
        <p:spPr>
          <a:xfrm>
            <a:off x="382877" y="159316"/>
            <a:ext cx="11419916" cy="5975537"/>
          </a:xfrm>
          <a:prstGeom prst="rect">
            <a:avLst/>
          </a:prstGeom>
        </p:spPr>
      </p:pic>
    </p:spTree>
    <p:extLst>
      <p:ext uri="{BB962C8B-B14F-4D97-AF65-F5344CB8AC3E}">
        <p14:creationId xmlns:p14="http://schemas.microsoft.com/office/powerpoint/2010/main" val="19339446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r>
              <a:rPr lang="sv-SE" dirty="0"/>
              <a:t>Säkerhetsutmaningar i en föränderlig värld!</a:t>
            </a:r>
          </a:p>
        </p:txBody>
      </p:sp>
      <p:sp>
        <p:nvSpPr>
          <p:cNvPr id="2" name="Platshållare för text 1">
            <a:extLst>
              <a:ext uri="{FF2B5EF4-FFF2-40B4-BE49-F238E27FC236}">
                <a16:creationId xmlns:a16="http://schemas.microsoft.com/office/drawing/2014/main" id="{5851B9EC-4774-8D2B-9699-C63636B65F45}"/>
              </a:ext>
            </a:extLst>
          </p:cNvPr>
          <p:cNvSpPr>
            <a:spLocks noGrp="1"/>
          </p:cNvSpPr>
          <p:nvPr>
            <p:ph type="body" idx="1"/>
          </p:nvPr>
        </p:nvSpPr>
        <p:spPr/>
        <p:txBody>
          <a:bodyPr/>
          <a:lstStyle/>
          <a:p>
            <a:endParaRPr lang="sv-SE"/>
          </a:p>
        </p:txBody>
      </p:sp>
    </p:spTree>
    <p:extLst>
      <p:ext uri="{BB962C8B-B14F-4D97-AF65-F5344CB8AC3E}">
        <p14:creationId xmlns:p14="http://schemas.microsoft.com/office/powerpoint/2010/main" val="12391302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25C313A-5605-7EDE-F36C-D39A922F760D}"/>
              </a:ext>
            </a:extLst>
          </p:cNvPr>
          <p:cNvSpPr>
            <a:spLocks noGrp="1"/>
          </p:cNvSpPr>
          <p:nvPr>
            <p:ph type="title"/>
          </p:nvPr>
        </p:nvSpPr>
        <p:spPr/>
        <p:txBody>
          <a:bodyPr/>
          <a:lstStyle/>
          <a:p>
            <a:endParaRPr lang="sv-SE"/>
          </a:p>
        </p:txBody>
      </p:sp>
      <p:sp>
        <p:nvSpPr>
          <p:cNvPr id="6" name="Platshållare för innehåll 5">
            <a:extLst>
              <a:ext uri="{FF2B5EF4-FFF2-40B4-BE49-F238E27FC236}">
                <a16:creationId xmlns:a16="http://schemas.microsoft.com/office/drawing/2014/main" id="{AAA9C362-86FF-0129-6465-626BA58976FD}"/>
              </a:ext>
            </a:extLst>
          </p:cNvPr>
          <p:cNvSpPr>
            <a:spLocks noGrp="1"/>
          </p:cNvSpPr>
          <p:nvPr>
            <p:ph idx="1"/>
          </p:nvPr>
        </p:nvSpPr>
        <p:spPr/>
        <p:txBody>
          <a:bodyPr/>
          <a:lstStyle/>
          <a:p>
            <a:endParaRPr lang="sv-SE"/>
          </a:p>
        </p:txBody>
      </p:sp>
      <p:pic>
        <p:nvPicPr>
          <p:cNvPr id="4" name="Bildobjekt 3"/>
          <p:cNvPicPr>
            <a:picLocks noChangeAspect="1"/>
          </p:cNvPicPr>
          <p:nvPr/>
        </p:nvPicPr>
        <p:blipFill>
          <a:blip r:embed="rId3"/>
          <a:stretch>
            <a:fillRect/>
          </a:stretch>
        </p:blipFill>
        <p:spPr>
          <a:xfrm>
            <a:off x="1896184" y="94129"/>
            <a:ext cx="8331987" cy="6320117"/>
          </a:xfrm>
          <a:prstGeom prst="rect">
            <a:avLst/>
          </a:prstGeom>
        </p:spPr>
      </p:pic>
    </p:spTree>
    <p:extLst>
      <p:ext uri="{BB962C8B-B14F-4D97-AF65-F5344CB8AC3E}">
        <p14:creationId xmlns:p14="http://schemas.microsoft.com/office/powerpoint/2010/main" val="10045030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Bildobjekt 19">
            <a:extLst>
              <a:ext uri="{FF2B5EF4-FFF2-40B4-BE49-F238E27FC236}">
                <a16:creationId xmlns:a16="http://schemas.microsoft.com/office/drawing/2014/main" id="{B561D04D-EF59-F426-5497-BD80C80A01CD}"/>
              </a:ext>
            </a:extLst>
          </p:cNvPr>
          <p:cNvPicPr>
            <a:picLocks noChangeAspect="1"/>
          </p:cNvPicPr>
          <p:nvPr/>
        </p:nvPicPr>
        <p:blipFill>
          <a:blip r:embed="rId3"/>
          <a:stretch>
            <a:fillRect/>
          </a:stretch>
        </p:blipFill>
        <p:spPr>
          <a:xfrm>
            <a:off x="135083" y="2943105"/>
            <a:ext cx="5875098" cy="3158729"/>
          </a:xfrm>
          <a:prstGeom prst="rect">
            <a:avLst/>
          </a:prstGeom>
        </p:spPr>
      </p:pic>
      <p:sp>
        <p:nvSpPr>
          <p:cNvPr id="5" name="Platshållare för innehåll 4">
            <a:extLst>
              <a:ext uri="{FF2B5EF4-FFF2-40B4-BE49-F238E27FC236}">
                <a16:creationId xmlns:a16="http://schemas.microsoft.com/office/drawing/2014/main" id="{165F9F36-07F4-C02D-8AAA-B3616B749A61}"/>
              </a:ext>
            </a:extLst>
          </p:cNvPr>
          <p:cNvSpPr>
            <a:spLocks noGrp="1"/>
          </p:cNvSpPr>
          <p:nvPr>
            <p:ph idx="1"/>
          </p:nvPr>
        </p:nvSpPr>
        <p:spPr/>
        <p:txBody>
          <a:bodyPr/>
          <a:lstStyle/>
          <a:p>
            <a:endParaRPr lang="sv-SE"/>
          </a:p>
        </p:txBody>
      </p:sp>
      <p:sp>
        <p:nvSpPr>
          <p:cNvPr id="2" name="Rubrik 1"/>
          <p:cNvSpPr>
            <a:spLocks noGrp="1"/>
          </p:cNvSpPr>
          <p:nvPr>
            <p:ph type="title"/>
          </p:nvPr>
        </p:nvSpPr>
        <p:spPr/>
        <p:txBody>
          <a:bodyPr/>
          <a:lstStyle/>
          <a:p>
            <a:r>
              <a:rPr lang="sv-SE"/>
              <a:t>Vad händer i vår omvärld?</a:t>
            </a:r>
          </a:p>
        </p:txBody>
      </p:sp>
      <p:pic>
        <p:nvPicPr>
          <p:cNvPr id="3" name="Bildobjekt 2">
            <a:extLst>
              <a:ext uri="{FF2B5EF4-FFF2-40B4-BE49-F238E27FC236}">
                <a16:creationId xmlns:a16="http://schemas.microsoft.com/office/drawing/2014/main" id="{446D68D9-62B9-4D78-80F2-9C32D9645957}"/>
              </a:ext>
            </a:extLst>
          </p:cNvPr>
          <p:cNvPicPr>
            <a:picLocks noChangeAspect="1"/>
          </p:cNvPicPr>
          <p:nvPr/>
        </p:nvPicPr>
        <p:blipFill>
          <a:blip r:embed="rId4"/>
          <a:stretch>
            <a:fillRect/>
          </a:stretch>
        </p:blipFill>
        <p:spPr>
          <a:xfrm>
            <a:off x="2324100" y="2206075"/>
            <a:ext cx="7543800" cy="3590925"/>
          </a:xfrm>
          <a:prstGeom prst="rect">
            <a:avLst/>
          </a:prstGeom>
        </p:spPr>
      </p:pic>
      <p:pic>
        <p:nvPicPr>
          <p:cNvPr id="19" name="Bildobjekt 18">
            <a:extLst>
              <a:ext uri="{FF2B5EF4-FFF2-40B4-BE49-F238E27FC236}">
                <a16:creationId xmlns:a16="http://schemas.microsoft.com/office/drawing/2014/main" id="{DCB9A362-CE7C-99ED-41FD-E799B911DF51}"/>
              </a:ext>
            </a:extLst>
          </p:cNvPr>
          <p:cNvPicPr>
            <a:picLocks noChangeAspect="1"/>
          </p:cNvPicPr>
          <p:nvPr/>
        </p:nvPicPr>
        <p:blipFill>
          <a:blip r:embed="rId5"/>
          <a:stretch>
            <a:fillRect/>
          </a:stretch>
        </p:blipFill>
        <p:spPr>
          <a:xfrm>
            <a:off x="7914235" y="1536191"/>
            <a:ext cx="4046208" cy="4697609"/>
          </a:xfrm>
          <a:prstGeom prst="rect">
            <a:avLst/>
          </a:prstGeom>
        </p:spPr>
      </p:pic>
      <p:pic>
        <p:nvPicPr>
          <p:cNvPr id="15" name="Bildobjekt 14">
            <a:extLst>
              <a:ext uri="{FF2B5EF4-FFF2-40B4-BE49-F238E27FC236}">
                <a16:creationId xmlns:a16="http://schemas.microsoft.com/office/drawing/2014/main" id="{BC313ABE-5035-D24E-AA1D-7B4DD92BFF78}"/>
              </a:ext>
            </a:extLst>
          </p:cNvPr>
          <p:cNvPicPr>
            <a:picLocks noChangeAspect="1"/>
          </p:cNvPicPr>
          <p:nvPr/>
        </p:nvPicPr>
        <p:blipFill>
          <a:blip r:embed="rId6"/>
          <a:stretch>
            <a:fillRect/>
          </a:stretch>
        </p:blipFill>
        <p:spPr>
          <a:xfrm>
            <a:off x="2013805" y="1597432"/>
            <a:ext cx="4481323" cy="5057010"/>
          </a:xfrm>
          <a:prstGeom prst="rect">
            <a:avLst/>
          </a:prstGeom>
        </p:spPr>
      </p:pic>
    </p:spTree>
    <p:extLst>
      <p:ext uri="{BB962C8B-B14F-4D97-AF65-F5344CB8AC3E}">
        <p14:creationId xmlns:p14="http://schemas.microsoft.com/office/powerpoint/2010/main" val="294166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3F78DC90-20C2-4D69-BCFC-32A9BBC9E34F}"/>
              </a:ext>
            </a:extLst>
          </p:cNvPr>
          <p:cNvSpPr>
            <a:spLocks noGrp="1"/>
          </p:cNvSpPr>
          <p:nvPr>
            <p:ph type="title"/>
          </p:nvPr>
        </p:nvSpPr>
        <p:spPr/>
        <p:txBody>
          <a:bodyPr/>
          <a:lstStyle/>
          <a:p>
            <a:r>
              <a:rPr lang="sv-SE" dirty="0"/>
              <a:t>En modell som stöd!</a:t>
            </a:r>
            <a:br>
              <a:rPr lang="sv-SE" sz="5400" b="1" dirty="0">
                <a:solidFill>
                  <a:srgbClr val="FF0000"/>
                </a:solidFill>
              </a:rPr>
            </a:br>
            <a:endParaRPr lang="sv-SE" dirty="0"/>
          </a:p>
        </p:txBody>
      </p:sp>
      <p:sp>
        <p:nvSpPr>
          <p:cNvPr id="3" name="Platshållare för innehåll 2">
            <a:extLst>
              <a:ext uri="{FF2B5EF4-FFF2-40B4-BE49-F238E27FC236}">
                <a16:creationId xmlns:a16="http://schemas.microsoft.com/office/drawing/2014/main" id="{1FC671D1-ABAF-4B27-B972-36926A135936}"/>
              </a:ext>
            </a:extLst>
          </p:cNvPr>
          <p:cNvSpPr>
            <a:spLocks noGrp="1"/>
          </p:cNvSpPr>
          <p:nvPr>
            <p:ph type="body" idx="1"/>
          </p:nvPr>
        </p:nvSpPr>
        <p:spPr/>
        <p:txBody>
          <a:bodyPr/>
          <a:lstStyle/>
          <a:p>
            <a:r>
              <a:rPr lang="sv-SE" sz="2800" b="1" dirty="0"/>
              <a:t>Upphandling/inköp</a:t>
            </a:r>
          </a:p>
        </p:txBody>
      </p:sp>
    </p:spTree>
    <p:extLst>
      <p:ext uri="{BB962C8B-B14F-4D97-AF65-F5344CB8AC3E}">
        <p14:creationId xmlns:p14="http://schemas.microsoft.com/office/powerpoint/2010/main" val="10379377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540F781-2BA6-42D1-A678-3E577491DF3E}"/>
              </a:ext>
            </a:extLst>
          </p:cNvPr>
          <p:cNvSpPr>
            <a:spLocks noGrp="1"/>
          </p:cNvSpPr>
          <p:nvPr>
            <p:ph type="title"/>
          </p:nvPr>
        </p:nvSpPr>
        <p:spPr/>
        <p:txBody>
          <a:bodyPr/>
          <a:lstStyle/>
          <a:p>
            <a:r>
              <a:rPr lang="sv-SE" dirty="0"/>
              <a:t>Upphandling/inköp</a:t>
            </a:r>
          </a:p>
        </p:txBody>
      </p:sp>
      <p:sp>
        <p:nvSpPr>
          <p:cNvPr id="6" name="Platshållare för innehåll 5">
            <a:extLst>
              <a:ext uri="{FF2B5EF4-FFF2-40B4-BE49-F238E27FC236}">
                <a16:creationId xmlns:a16="http://schemas.microsoft.com/office/drawing/2014/main" id="{CF8D554E-C073-4F77-B45D-91B243CEC773}"/>
              </a:ext>
            </a:extLst>
          </p:cNvPr>
          <p:cNvSpPr>
            <a:spLocks noGrp="1"/>
          </p:cNvSpPr>
          <p:nvPr>
            <p:ph idx="1"/>
          </p:nvPr>
        </p:nvSpPr>
        <p:spPr/>
        <p:txBody>
          <a:bodyPr/>
          <a:lstStyle/>
          <a:p>
            <a:pPr marL="487363" indent="-457200">
              <a:buFont typeface="+mj-lt"/>
              <a:buAutoNum type="alphaUcPeriod"/>
            </a:pPr>
            <a:r>
              <a:rPr lang="sv-SE" b="1" dirty="0"/>
              <a:t>Analysera </a:t>
            </a:r>
          </a:p>
          <a:p>
            <a:pPr marL="487363" indent="-457200">
              <a:buFont typeface="+mj-lt"/>
              <a:buAutoNum type="alphaUcPeriod"/>
            </a:pPr>
            <a:r>
              <a:rPr lang="sv-SE" dirty="0">
                <a:solidFill>
                  <a:schemeClr val="tx1">
                    <a:lumMod val="50000"/>
                    <a:lumOff val="50000"/>
                  </a:schemeClr>
                </a:solidFill>
              </a:rPr>
              <a:t>Undersök</a:t>
            </a:r>
          </a:p>
          <a:p>
            <a:pPr marL="487363" indent="-457200">
              <a:buFont typeface="+mj-lt"/>
              <a:buAutoNum type="alphaUcPeriod"/>
            </a:pPr>
            <a:r>
              <a:rPr lang="sv-SE" dirty="0">
                <a:solidFill>
                  <a:schemeClr val="tx1">
                    <a:lumMod val="50000"/>
                    <a:lumOff val="50000"/>
                  </a:schemeClr>
                </a:solidFill>
              </a:rPr>
              <a:t>Beslut</a:t>
            </a:r>
          </a:p>
        </p:txBody>
      </p:sp>
      <p:pic>
        <p:nvPicPr>
          <p:cNvPr id="8" name="Picture 9">
            <a:extLst>
              <a:ext uri="{FF2B5EF4-FFF2-40B4-BE49-F238E27FC236}">
                <a16:creationId xmlns:a16="http://schemas.microsoft.com/office/drawing/2014/main" id="{CB261E0D-8510-48C2-BA79-AC17019878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7369" y="1614590"/>
            <a:ext cx="3114873" cy="467566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a:extLst>
              <a:ext uri="{FF2B5EF4-FFF2-40B4-BE49-F238E27FC236}">
                <a16:creationId xmlns:a16="http://schemas.microsoft.com/office/drawing/2014/main" id="{622332E8-B417-485D-8AAB-F5447EAF3E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1196" y="3927339"/>
            <a:ext cx="3858928" cy="2905990"/>
          </a:xfrm>
          <a:prstGeom prst="rect">
            <a:avLst/>
          </a:prstGeom>
          <a:noFill/>
          <a:extLst>
            <a:ext uri="{909E8E84-426E-40DD-AFC4-6F175D3DCCD1}">
              <a14:hiddenFill xmlns:a14="http://schemas.microsoft.com/office/drawing/2010/main">
                <a:solidFill>
                  <a:srgbClr val="FFFFFF"/>
                </a:solidFill>
              </a14:hiddenFill>
            </a:ext>
          </a:extLst>
        </p:spPr>
      </p:pic>
      <p:pic>
        <p:nvPicPr>
          <p:cNvPr id="5" name="Bildobjekt 4">
            <a:extLst>
              <a:ext uri="{FF2B5EF4-FFF2-40B4-BE49-F238E27FC236}">
                <a16:creationId xmlns:a16="http://schemas.microsoft.com/office/drawing/2014/main" id="{61EA9A93-97FD-4C1B-B8F8-E3D5B42DCAD9}"/>
              </a:ext>
            </a:extLst>
          </p:cNvPr>
          <p:cNvPicPr>
            <a:picLocks noChangeAspect="1"/>
          </p:cNvPicPr>
          <p:nvPr/>
        </p:nvPicPr>
        <p:blipFill>
          <a:blip r:embed="rId5"/>
          <a:stretch>
            <a:fillRect/>
          </a:stretch>
        </p:blipFill>
        <p:spPr>
          <a:xfrm>
            <a:off x="6163604" y="2105995"/>
            <a:ext cx="4453596" cy="3137414"/>
          </a:xfrm>
          <a:prstGeom prst="rect">
            <a:avLst/>
          </a:prstGeom>
        </p:spPr>
      </p:pic>
      <p:pic>
        <p:nvPicPr>
          <p:cNvPr id="11" name="Bildobjekt 10">
            <a:extLst>
              <a:ext uri="{FF2B5EF4-FFF2-40B4-BE49-F238E27FC236}">
                <a16:creationId xmlns:a16="http://schemas.microsoft.com/office/drawing/2014/main" id="{6891D18F-3EAB-4A49-8692-8FCF39BDEC67}"/>
              </a:ext>
            </a:extLst>
          </p:cNvPr>
          <p:cNvPicPr>
            <a:picLocks noChangeAspect="1"/>
          </p:cNvPicPr>
          <p:nvPr/>
        </p:nvPicPr>
        <p:blipFill>
          <a:blip r:embed="rId6"/>
          <a:stretch>
            <a:fillRect/>
          </a:stretch>
        </p:blipFill>
        <p:spPr>
          <a:xfrm>
            <a:off x="6067712" y="339796"/>
            <a:ext cx="5399760" cy="6178408"/>
          </a:xfrm>
          <a:prstGeom prst="rect">
            <a:avLst/>
          </a:prstGeom>
        </p:spPr>
      </p:pic>
      <p:pic>
        <p:nvPicPr>
          <p:cNvPr id="12" name="Bildobjekt 11">
            <a:extLst>
              <a:ext uri="{FF2B5EF4-FFF2-40B4-BE49-F238E27FC236}">
                <a16:creationId xmlns:a16="http://schemas.microsoft.com/office/drawing/2014/main" id="{93036183-91B1-4A25-A763-FB3FEC67A505}"/>
              </a:ext>
            </a:extLst>
          </p:cNvPr>
          <p:cNvPicPr>
            <a:picLocks noChangeAspect="1"/>
          </p:cNvPicPr>
          <p:nvPr/>
        </p:nvPicPr>
        <p:blipFill>
          <a:blip r:embed="rId7"/>
          <a:stretch>
            <a:fillRect/>
          </a:stretch>
        </p:blipFill>
        <p:spPr>
          <a:xfrm>
            <a:off x="3266085" y="2322224"/>
            <a:ext cx="8333135" cy="3661173"/>
          </a:xfrm>
          <a:prstGeom prst="rect">
            <a:avLst/>
          </a:prstGeom>
        </p:spPr>
      </p:pic>
      <p:sp>
        <p:nvSpPr>
          <p:cNvPr id="13" name="Rektangel: rundade hörn 12">
            <a:extLst>
              <a:ext uri="{FF2B5EF4-FFF2-40B4-BE49-F238E27FC236}">
                <a16:creationId xmlns:a16="http://schemas.microsoft.com/office/drawing/2014/main" id="{6B7576BA-463D-4C21-94C4-6005C3756A13}"/>
              </a:ext>
            </a:extLst>
          </p:cNvPr>
          <p:cNvSpPr/>
          <p:nvPr/>
        </p:nvSpPr>
        <p:spPr>
          <a:xfrm>
            <a:off x="5989400" y="3674702"/>
            <a:ext cx="1520110" cy="391653"/>
          </a:xfrm>
          <a:prstGeom prst="round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Bildobjekt 13">
            <a:extLst>
              <a:ext uri="{FF2B5EF4-FFF2-40B4-BE49-F238E27FC236}">
                <a16:creationId xmlns:a16="http://schemas.microsoft.com/office/drawing/2014/main" id="{70C7DAC2-8AFE-427D-962A-D66F0A104217}"/>
              </a:ext>
            </a:extLst>
          </p:cNvPr>
          <p:cNvPicPr>
            <a:picLocks noChangeAspect="1"/>
          </p:cNvPicPr>
          <p:nvPr/>
        </p:nvPicPr>
        <p:blipFill>
          <a:blip r:embed="rId8"/>
          <a:stretch>
            <a:fillRect/>
          </a:stretch>
        </p:blipFill>
        <p:spPr>
          <a:xfrm>
            <a:off x="3805843" y="1855593"/>
            <a:ext cx="8049888" cy="4193654"/>
          </a:xfrm>
          <a:prstGeom prst="rect">
            <a:avLst/>
          </a:prstGeom>
        </p:spPr>
      </p:pic>
    </p:spTree>
    <p:extLst>
      <p:ext uri="{BB962C8B-B14F-4D97-AF65-F5344CB8AC3E}">
        <p14:creationId xmlns:p14="http://schemas.microsoft.com/office/powerpoint/2010/main" val="363119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540F781-2BA6-42D1-A678-3E577491DF3E}"/>
              </a:ext>
            </a:extLst>
          </p:cNvPr>
          <p:cNvSpPr>
            <a:spLocks noGrp="1"/>
          </p:cNvSpPr>
          <p:nvPr>
            <p:ph type="title"/>
          </p:nvPr>
        </p:nvSpPr>
        <p:spPr/>
        <p:txBody>
          <a:bodyPr/>
          <a:lstStyle/>
          <a:p>
            <a:r>
              <a:rPr lang="sv-SE" dirty="0"/>
              <a:t>Upphandling/inköp</a:t>
            </a:r>
          </a:p>
        </p:txBody>
      </p:sp>
      <p:sp>
        <p:nvSpPr>
          <p:cNvPr id="6" name="Platshållare för innehåll 5">
            <a:extLst>
              <a:ext uri="{FF2B5EF4-FFF2-40B4-BE49-F238E27FC236}">
                <a16:creationId xmlns:a16="http://schemas.microsoft.com/office/drawing/2014/main" id="{CF8D554E-C073-4F77-B45D-91B243CEC773}"/>
              </a:ext>
            </a:extLst>
          </p:cNvPr>
          <p:cNvSpPr>
            <a:spLocks noGrp="1"/>
          </p:cNvSpPr>
          <p:nvPr>
            <p:ph idx="1"/>
          </p:nvPr>
        </p:nvSpPr>
        <p:spPr/>
        <p:txBody>
          <a:bodyPr/>
          <a:lstStyle/>
          <a:p>
            <a:pPr marL="487363" indent="-457200">
              <a:buFont typeface="+mj-lt"/>
              <a:buAutoNum type="alphaUcPeriod"/>
            </a:pPr>
            <a:r>
              <a:rPr lang="sv-SE" dirty="0">
                <a:solidFill>
                  <a:schemeClr val="tx1">
                    <a:lumMod val="50000"/>
                    <a:lumOff val="50000"/>
                  </a:schemeClr>
                </a:solidFill>
              </a:rPr>
              <a:t>Analysera </a:t>
            </a:r>
          </a:p>
          <a:p>
            <a:pPr marL="487363" indent="-457200">
              <a:buFont typeface="+mj-lt"/>
              <a:buAutoNum type="alphaUcPeriod"/>
            </a:pPr>
            <a:r>
              <a:rPr lang="sv-SE" b="1" dirty="0"/>
              <a:t>Undersök</a:t>
            </a:r>
          </a:p>
          <a:p>
            <a:pPr marL="487363" indent="-457200">
              <a:buFont typeface="+mj-lt"/>
              <a:buAutoNum type="alphaUcPeriod"/>
            </a:pPr>
            <a:r>
              <a:rPr lang="sv-SE" dirty="0">
                <a:solidFill>
                  <a:schemeClr val="tx1">
                    <a:lumMod val="50000"/>
                    <a:lumOff val="50000"/>
                  </a:schemeClr>
                </a:solidFill>
              </a:rPr>
              <a:t>Beslut</a:t>
            </a:r>
          </a:p>
        </p:txBody>
      </p:sp>
      <p:pic>
        <p:nvPicPr>
          <p:cNvPr id="4" name="Bild 1">
            <a:extLst>
              <a:ext uri="{FF2B5EF4-FFF2-40B4-BE49-F238E27FC236}">
                <a16:creationId xmlns:a16="http://schemas.microsoft.com/office/drawing/2014/main" id="{18A4BB7A-478C-42E6-AE02-6C4B4F6358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8786" y="2001207"/>
            <a:ext cx="6418596" cy="3982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 name="Bildobjekt 4">
            <a:extLst>
              <a:ext uri="{FF2B5EF4-FFF2-40B4-BE49-F238E27FC236}">
                <a16:creationId xmlns:a16="http://schemas.microsoft.com/office/drawing/2014/main" id="{B98B36A6-4D9C-48EF-85E7-43ACBFA4D9CB}"/>
              </a:ext>
            </a:extLst>
          </p:cNvPr>
          <p:cNvPicPr>
            <a:picLocks noChangeAspect="1"/>
          </p:cNvPicPr>
          <p:nvPr/>
        </p:nvPicPr>
        <p:blipFill>
          <a:blip r:embed="rId4"/>
          <a:stretch>
            <a:fillRect/>
          </a:stretch>
        </p:blipFill>
        <p:spPr>
          <a:xfrm>
            <a:off x="3766597" y="3429000"/>
            <a:ext cx="6164560" cy="3211477"/>
          </a:xfrm>
          <a:prstGeom prst="rect">
            <a:avLst/>
          </a:prstGeom>
        </p:spPr>
      </p:pic>
      <p:pic>
        <p:nvPicPr>
          <p:cNvPr id="7" name="Bildobjekt 6">
            <a:extLst>
              <a:ext uri="{FF2B5EF4-FFF2-40B4-BE49-F238E27FC236}">
                <a16:creationId xmlns:a16="http://schemas.microsoft.com/office/drawing/2014/main" id="{14052B48-0C95-4CDD-B2E5-F90CE4BA8783}"/>
              </a:ext>
            </a:extLst>
          </p:cNvPr>
          <p:cNvPicPr>
            <a:picLocks noChangeAspect="1"/>
          </p:cNvPicPr>
          <p:nvPr/>
        </p:nvPicPr>
        <p:blipFill>
          <a:blip r:embed="rId4"/>
          <a:stretch>
            <a:fillRect/>
          </a:stretch>
        </p:blipFill>
        <p:spPr>
          <a:xfrm>
            <a:off x="4826160" y="2975259"/>
            <a:ext cx="6164560" cy="3211477"/>
          </a:xfrm>
          <a:prstGeom prst="rect">
            <a:avLst/>
          </a:prstGeom>
        </p:spPr>
      </p:pic>
      <p:pic>
        <p:nvPicPr>
          <p:cNvPr id="8" name="Bildobjekt 7">
            <a:extLst>
              <a:ext uri="{FF2B5EF4-FFF2-40B4-BE49-F238E27FC236}">
                <a16:creationId xmlns:a16="http://schemas.microsoft.com/office/drawing/2014/main" id="{1885B38A-519C-4A82-9637-D5405F9B023E}"/>
              </a:ext>
            </a:extLst>
          </p:cNvPr>
          <p:cNvPicPr>
            <a:picLocks noChangeAspect="1"/>
          </p:cNvPicPr>
          <p:nvPr/>
        </p:nvPicPr>
        <p:blipFill>
          <a:blip r:embed="rId4"/>
          <a:stretch>
            <a:fillRect/>
          </a:stretch>
        </p:blipFill>
        <p:spPr>
          <a:xfrm>
            <a:off x="5721127" y="2386563"/>
            <a:ext cx="6164560" cy="3211477"/>
          </a:xfrm>
          <a:prstGeom prst="rect">
            <a:avLst/>
          </a:prstGeom>
        </p:spPr>
      </p:pic>
    </p:spTree>
    <p:extLst>
      <p:ext uri="{BB962C8B-B14F-4D97-AF65-F5344CB8AC3E}">
        <p14:creationId xmlns:p14="http://schemas.microsoft.com/office/powerpoint/2010/main" val="239150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540F781-2BA6-42D1-A678-3E577491DF3E}"/>
              </a:ext>
            </a:extLst>
          </p:cNvPr>
          <p:cNvSpPr>
            <a:spLocks noGrp="1"/>
          </p:cNvSpPr>
          <p:nvPr>
            <p:ph type="title"/>
          </p:nvPr>
        </p:nvSpPr>
        <p:spPr/>
        <p:txBody>
          <a:bodyPr/>
          <a:lstStyle/>
          <a:p>
            <a:r>
              <a:rPr lang="sv-SE" dirty="0"/>
              <a:t>Upphandling/inköp</a:t>
            </a:r>
          </a:p>
        </p:txBody>
      </p:sp>
      <p:sp>
        <p:nvSpPr>
          <p:cNvPr id="6" name="Platshållare för innehåll 5">
            <a:extLst>
              <a:ext uri="{FF2B5EF4-FFF2-40B4-BE49-F238E27FC236}">
                <a16:creationId xmlns:a16="http://schemas.microsoft.com/office/drawing/2014/main" id="{CF8D554E-C073-4F77-B45D-91B243CEC773}"/>
              </a:ext>
            </a:extLst>
          </p:cNvPr>
          <p:cNvSpPr>
            <a:spLocks noGrp="1"/>
          </p:cNvSpPr>
          <p:nvPr>
            <p:ph idx="1"/>
          </p:nvPr>
        </p:nvSpPr>
        <p:spPr/>
        <p:txBody>
          <a:bodyPr/>
          <a:lstStyle/>
          <a:p>
            <a:pPr marL="487363" indent="-457200">
              <a:buFont typeface="+mj-lt"/>
              <a:buAutoNum type="alphaUcPeriod"/>
            </a:pPr>
            <a:r>
              <a:rPr lang="sv-SE" dirty="0">
                <a:solidFill>
                  <a:schemeClr val="tx1">
                    <a:lumMod val="50000"/>
                    <a:lumOff val="50000"/>
                  </a:schemeClr>
                </a:solidFill>
              </a:rPr>
              <a:t>Analysera </a:t>
            </a:r>
          </a:p>
          <a:p>
            <a:pPr marL="487363" indent="-457200">
              <a:buFont typeface="+mj-lt"/>
              <a:buAutoNum type="alphaUcPeriod"/>
            </a:pPr>
            <a:r>
              <a:rPr lang="sv-SE" dirty="0">
                <a:solidFill>
                  <a:schemeClr val="tx1">
                    <a:lumMod val="50000"/>
                    <a:lumOff val="50000"/>
                  </a:schemeClr>
                </a:solidFill>
              </a:rPr>
              <a:t>Undersök</a:t>
            </a:r>
          </a:p>
          <a:p>
            <a:pPr marL="487363" indent="-457200">
              <a:buFont typeface="+mj-lt"/>
              <a:buAutoNum type="alphaUcPeriod"/>
            </a:pPr>
            <a:r>
              <a:rPr lang="sv-SE" b="1" dirty="0"/>
              <a:t>Beslut</a:t>
            </a:r>
          </a:p>
        </p:txBody>
      </p:sp>
      <p:pic>
        <p:nvPicPr>
          <p:cNvPr id="4" name="Picture 9">
            <a:extLst>
              <a:ext uri="{FF2B5EF4-FFF2-40B4-BE49-F238E27FC236}">
                <a16:creationId xmlns:a16="http://schemas.microsoft.com/office/drawing/2014/main" id="{0835F674-8396-4DB6-A511-3E7AB2670A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4811" y="1775868"/>
            <a:ext cx="3007432" cy="45143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a:extLst>
              <a:ext uri="{FF2B5EF4-FFF2-40B4-BE49-F238E27FC236}">
                <a16:creationId xmlns:a16="http://schemas.microsoft.com/office/drawing/2014/main" id="{6B2A758B-D7E8-438B-B6E4-5FD814D7B1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1196" y="3927339"/>
            <a:ext cx="3858928" cy="2905990"/>
          </a:xfrm>
          <a:prstGeom prst="rect">
            <a:avLst/>
          </a:prstGeom>
          <a:noFill/>
          <a:extLst>
            <a:ext uri="{909E8E84-426E-40DD-AFC4-6F175D3DCCD1}">
              <a14:hiddenFill xmlns:a14="http://schemas.microsoft.com/office/drawing/2010/main">
                <a:solidFill>
                  <a:srgbClr val="FFFFFF"/>
                </a:solidFill>
              </a14:hiddenFill>
            </a:ext>
          </a:extLst>
        </p:spPr>
      </p:pic>
      <p:pic>
        <p:nvPicPr>
          <p:cNvPr id="8" name="Bildobjekt 7">
            <a:extLst>
              <a:ext uri="{FF2B5EF4-FFF2-40B4-BE49-F238E27FC236}">
                <a16:creationId xmlns:a16="http://schemas.microsoft.com/office/drawing/2014/main" id="{4F83A4B7-02C7-4534-9570-B893794F89C8}"/>
              </a:ext>
            </a:extLst>
          </p:cNvPr>
          <p:cNvPicPr>
            <a:picLocks noChangeAspect="1"/>
          </p:cNvPicPr>
          <p:nvPr/>
        </p:nvPicPr>
        <p:blipFill>
          <a:blip r:embed="rId5"/>
          <a:stretch>
            <a:fillRect/>
          </a:stretch>
        </p:blipFill>
        <p:spPr>
          <a:xfrm>
            <a:off x="4105275" y="2906823"/>
            <a:ext cx="3981450" cy="3076575"/>
          </a:xfrm>
          <a:prstGeom prst="rect">
            <a:avLst/>
          </a:prstGeom>
        </p:spPr>
      </p:pic>
      <p:pic>
        <p:nvPicPr>
          <p:cNvPr id="7" name="Bildobjekt 6">
            <a:extLst>
              <a:ext uri="{FF2B5EF4-FFF2-40B4-BE49-F238E27FC236}">
                <a16:creationId xmlns:a16="http://schemas.microsoft.com/office/drawing/2014/main" id="{053FC5D9-31DA-4CB7-AE86-F2DC273A6256}"/>
              </a:ext>
            </a:extLst>
          </p:cNvPr>
          <p:cNvPicPr>
            <a:picLocks noChangeAspect="1"/>
          </p:cNvPicPr>
          <p:nvPr/>
        </p:nvPicPr>
        <p:blipFill>
          <a:blip r:embed="rId6"/>
          <a:stretch>
            <a:fillRect/>
          </a:stretch>
        </p:blipFill>
        <p:spPr>
          <a:xfrm>
            <a:off x="6237514" y="2052449"/>
            <a:ext cx="4178984" cy="3980256"/>
          </a:xfrm>
          <a:prstGeom prst="rect">
            <a:avLst/>
          </a:prstGeom>
        </p:spPr>
      </p:pic>
    </p:spTree>
    <p:extLst>
      <p:ext uri="{BB962C8B-B14F-4D97-AF65-F5344CB8AC3E}">
        <p14:creationId xmlns:p14="http://schemas.microsoft.com/office/powerpoint/2010/main" val="3182347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8C9768A-FB04-47FE-A925-FD7A62721033}"/>
              </a:ext>
            </a:extLst>
          </p:cNvPr>
          <p:cNvSpPr>
            <a:spLocks noGrp="1"/>
          </p:cNvSpPr>
          <p:nvPr>
            <p:ph type="title"/>
          </p:nvPr>
        </p:nvSpPr>
        <p:spPr/>
        <p:txBody>
          <a:bodyPr/>
          <a:lstStyle/>
          <a:p>
            <a:r>
              <a:rPr lang="sv-SE" dirty="0"/>
              <a:t>Är vi färdiga nu?</a:t>
            </a:r>
          </a:p>
        </p:txBody>
      </p:sp>
      <p:sp>
        <p:nvSpPr>
          <p:cNvPr id="3" name="Platshållare för innehåll 2">
            <a:extLst>
              <a:ext uri="{FF2B5EF4-FFF2-40B4-BE49-F238E27FC236}">
                <a16:creationId xmlns:a16="http://schemas.microsoft.com/office/drawing/2014/main" id="{7054C615-4D84-4B25-B65E-EA67DFDBEB82}"/>
              </a:ext>
            </a:extLst>
          </p:cNvPr>
          <p:cNvSpPr>
            <a:spLocks noGrp="1"/>
          </p:cNvSpPr>
          <p:nvPr>
            <p:ph idx="1"/>
          </p:nvPr>
        </p:nvSpPr>
        <p:spPr/>
        <p:txBody>
          <a:bodyPr/>
          <a:lstStyle/>
          <a:p>
            <a:endParaRPr lang="sv-SE"/>
          </a:p>
        </p:txBody>
      </p:sp>
      <p:pic>
        <p:nvPicPr>
          <p:cNvPr id="4" name="Picture 5">
            <a:extLst>
              <a:ext uri="{FF2B5EF4-FFF2-40B4-BE49-F238E27FC236}">
                <a16:creationId xmlns:a16="http://schemas.microsoft.com/office/drawing/2014/main" id="{E9F9F3DC-2293-4B82-9A16-0640106205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5831" y="1845775"/>
            <a:ext cx="5280338" cy="4872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42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24AD38B-AF58-F8E0-967A-B40842314EE6}"/>
              </a:ext>
            </a:extLst>
          </p:cNvPr>
          <p:cNvSpPr>
            <a:spLocks noGrp="1"/>
          </p:cNvSpPr>
          <p:nvPr>
            <p:ph type="title"/>
          </p:nvPr>
        </p:nvSpPr>
        <p:spPr/>
        <p:txBody>
          <a:bodyPr/>
          <a:lstStyle/>
          <a:p>
            <a:r>
              <a:rPr lang="sv-SE" dirty="0"/>
              <a:t>SKR:s cybersäkerhetssatsning</a:t>
            </a:r>
          </a:p>
        </p:txBody>
      </p:sp>
      <p:sp>
        <p:nvSpPr>
          <p:cNvPr id="3" name="Platshållare för innehåll 2">
            <a:extLst>
              <a:ext uri="{FF2B5EF4-FFF2-40B4-BE49-F238E27FC236}">
                <a16:creationId xmlns:a16="http://schemas.microsoft.com/office/drawing/2014/main" id="{57ECC6B4-281A-7721-37A1-CEE05544AB9F}"/>
              </a:ext>
            </a:extLst>
          </p:cNvPr>
          <p:cNvSpPr>
            <a:spLocks noGrp="1"/>
          </p:cNvSpPr>
          <p:nvPr>
            <p:ph idx="1"/>
          </p:nvPr>
        </p:nvSpPr>
        <p:spPr/>
        <p:txBody>
          <a:bodyPr/>
          <a:lstStyle/>
          <a:p>
            <a:r>
              <a:rPr lang="sv-SE" dirty="0"/>
              <a:t>Johan Thulin, Cybersäkerhetsstrateg</a:t>
            </a:r>
          </a:p>
          <a:p>
            <a:endParaRPr lang="sv-SE" dirty="0"/>
          </a:p>
          <a:p>
            <a:endParaRPr lang="sv-SE" dirty="0"/>
          </a:p>
        </p:txBody>
      </p:sp>
    </p:spTree>
    <p:extLst>
      <p:ext uri="{BB962C8B-B14F-4D97-AF65-F5344CB8AC3E}">
        <p14:creationId xmlns:p14="http://schemas.microsoft.com/office/powerpoint/2010/main" val="28181497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Livscykelperspektivet</a:t>
            </a:r>
          </a:p>
        </p:txBody>
      </p:sp>
      <p:sp>
        <p:nvSpPr>
          <p:cNvPr id="3" name="Platshållare för innehåll 2"/>
          <p:cNvSpPr>
            <a:spLocks noGrp="1"/>
          </p:cNvSpPr>
          <p:nvPr>
            <p:ph idx="1"/>
          </p:nvPr>
        </p:nvSpPr>
        <p:spPr/>
        <p:txBody>
          <a:bodyPr/>
          <a:lstStyle/>
          <a:p>
            <a:endParaRPr lang="sv-SE"/>
          </a:p>
        </p:txBody>
      </p:sp>
      <p:pic>
        <p:nvPicPr>
          <p:cNvPr id="4" name="Bildobjekt 3"/>
          <p:cNvPicPr>
            <a:picLocks noChangeAspect="1"/>
          </p:cNvPicPr>
          <p:nvPr/>
        </p:nvPicPr>
        <p:blipFill>
          <a:blip r:embed="rId3"/>
          <a:stretch>
            <a:fillRect/>
          </a:stretch>
        </p:blipFill>
        <p:spPr>
          <a:xfrm>
            <a:off x="4490304" y="1769452"/>
            <a:ext cx="7267575" cy="4819650"/>
          </a:xfrm>
          <a:prstGeom prst="rect">
            <a:avLst/>
          </a:prstGeom>
        </p:spPr>
      </p:pic>
    </p:spTree>
    <p:extLst>
      <p:ext uri="{BB962C8B-B14F-4D97-AF65-F5344CB8AC3E}">
        <p14:creationId xmlns:p14="http://schemas.microsoft.com/office/powerpoint/2010/main" val="21422702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3F78DC90-20C2-4D69-BCFC-32A9BBC9E34F}"/>
              </a:ext>
            </a:extLst>
          </p:cNvPr>
          <p:cNvSpPr>
            <a:spLocks noGrp="1"/>
          </p:cNvSpPr>
          <p:nvPr>
            <p:ph type="title"/>
          </p:nvPr>
        </p:nvSpPr>
        <p:spPr/>
        <p:txBody>
          <a:bodyPr/>
          <a:lstStyle/>
          <a:p>
            <a:r>
              <a:rPr lang="sv-SE" dirty="0"/>
              <a:t>En modell som stöd!</a:t>
            </a:r>
            <a:br>
              <a:rPr lang="sv-SE" sz="5400" b="1" dirty="0">
                <a:solidFill>
                  <a:srgbClr val="FF0000"/>
                </a:solidFill>
              </a:rPr>
            </a:br>
            <a:endParaRPr lang="sv-SE" dirty="0"/>
          </a:p>
        </p:txBody>
      </p:sp>
      <p:sp>
        <p:nvSpPr>
          <p:cNvPr id="3" name="Platshållare för innehåll 2">
            <a:extLst>
              <a:ext uri="{FF2B5EF4-FFF2-40B4-BE49-F238E27FC236}">
                <a16:creationId xmlns:a16="http://schemas.microsoft.com/office/drawing/2014/main" id="{1FC671D1-ABAF-4B27-B972-36926A135936}"/>
              </a:ext>
            </a:extLst>
          </p:cNvPr>
          <p:cNvSpPr>
            <a:spLocks noGrp="1"/>
          </p:cNvSpPr>
          <p:nvPr>
            <p:ph type="body" idx="1"/>
          </p:nvPr>
        </p:nvSpPr>
        <p:spPr/>
        <p:txBody>
          <a:bodyPr/>
          <a:lstStyle/>
          <a:p>
            <a:r>
              <a:rPr lang="sv-SE" sz="2800" b="1" dirty="0"/>
              <a:t>Förvaltning</a:t>
            </a:r>
          </a:p>
        </p:txBody>
      </p:sp>
    </p:spTree>
    <p:extLst>
      <p:ext uri="{BB962C8B-B14F-4D97-AF65-F5344CB8AC3E}">
        <p14:creationId xmlns:p14="http://schemas.microsoft.com/office/powerpoint/2010/main" val="27024601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3D76046-093E-4154-AED9-03731E5DFD63}"/>
              </a:ext>
            </a:extLst>
          </p:cNvPr>
          <p:cNvSpPr>
            <a:spLocks noGrp="1"/>
          </p:cNvSpPr>
          <p:nvPr>
            <p:ph type="title"/>
          </p:nvPr>
        </p:nvSpPr>
        <p:spPr/>
        <p:txBody>
          <a:bodyPr/>
          <a:lstStyle/>
          <a:p>
            <a:r>
              <a:rPr lang="sv-SE" dirty="0"/>
              <a:t>Förvaltning</a:t>
            </a:r>
          </a:p>
        </p:txBody>
      </p:sp>
      <p:sp>
        <p:nvSpPr>
          <p:cNvPr id="3" name="Platshållare för innehåll 2">
            <a:extLst>
              <a:ext uri="{FF2B5EF4-FFF2-40B4-BE49-F238E27FC236}">
                <a16:creationId xmlns:a16="http://schemas.microsoft.com/office/drawing/2014/main" id="{0184B744-A889-4A37-9405-95E8681520FE}"/>
              </a:ext>
            </a:extLst>
          </p:cNvPr>
          <p:cNvSpPr>
            <a:spLocks noGrp="1"/>
          </p:cNvSpPr>
          <p:nvPr>
            <p:ph idx="1"/>
          </p:nvPr>
        </p:nvSpPr>
        <p:spPr/>
        <p:txBody>
          <a:bodyPr/>
          <a:lstStyle/>
          <a:p>
            <a:r>
              <a:rPr lang="sv-SE" dirty="0"/>
              <a:t>Handlingsplan</a:t>
            </a:r>
          </a:p>
        </p:txBody>
      </p:sp>
      <p:pic>
        <p:nvPicPr>
          <p:cNvPr id="4" name="Bildobjekt 3">
            <a:extLst>
              <a:ext uri="{FF2B5EF4-FFF2-40B4-BE49-F238E27FC236}">
                <a16:creationId xmlns:a16="http://schemas.microsoft.com/office/drawing/2014/main" id="{895DB935-E87F-4CD0-8B5C-617E86127FC1}"/>
              </a:ext>
            </a:extLst>
          </p:cNvPr>
          <p:cNvPicPr>
            <a:picLocks noChangeAspect="1"/>
          </p:cNvPicPr>
          <p:nvPr/>
        </p:nvPicPr>
        <p:blipFill>
          <a:blip r:embed="rId3"/>
          <a:stretch>
            <a:fillRect/>
          </a:stretch>
        </p:blipFill>
        <p:spPr>
          <a:xfrm>
            <a:off x="3268980" y="2157874"/>
            <a:ext cx="8772722" cy="3854306"/>
          </a:xfrm>
          <a:prstGeom prst="rect">
            <a:avLst/>
          </a:prstGeom>
        </p:spPr>
      </p:pic>
      <p:sp>
        <p:nvSpPr>
          <p:cNvPr id="5" name="Rektangel: rundade hörn 4">
            <a:extLst>
              <a:ext uri="{FF2B5EF4-FFF2-40B4-BE49-F238E27FC236}">
                <a16:creationId xmlns:a16="http://schemas.microsoft.com/office/drawing/2014/main" id="{C552D657-1ABF-4559-B74B-9C5CC4498D75}"/>
              </a:ext>
            </a:extLst>
          </p:cNvPr>
          <p:cNvSpPr/>
          <p:nvPr/>
        </p:nvSpPr>
        <p:spPr>
          <a:xfrm>
            <a:off x="4629986" y="3572071"/>
            <a:ext cx="1679374" cy="428429"/>
          </a:xfrm>
          <a:prstGeom prst="round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pic>
        <p:nvPicPr>
          <p:cNvPr id="8" name="Bildobjekt 7">
            <a:extLst>
              <a:ext uri="{FF2B5EF4-FFF2-40B4-BE49-F238E27FC236}">
                <a16:creationId xmlns:a16="http://schemas.microsoft.com/office/drawing/2014/main" id="{7DD7F5EA-6A44-46D6-8BA1-408B47675671}"/>
              </a:ext>
            </a:extLst>
          </p:cNvPr>
          <p:cNvPicPr>
            <a:picLocks noChangeAspect="1"/>
          </p:cNvPicPr>
          <p:nvPr/>
        </p:nvPicPr>
        <p:blipFill>
          <a:blip r:embed="rId4"/>
          <a:stretch>
            <a:fillRect/>
          </a:stretch>
        </p:blipFill>
        <p:spPr>
          <a:xfrm>
            <a:off x="3268980" y="1722515"/>
            <a:ext cx="8401050" cy="4701505"/>
          </a:xfrm>
          <a:prstGeom prst="rect">
            <a:avLst/>
          </a:prstGeom>
        </p:spPr>
      </p:pic>
      <p:sp>
        <p:nvSpPr>
          <p:cNvPr id="9" name="Rektangel: rundade hörn 8">
            <a:extLst>
              <a:ext uri="{FF2B5EF4-FFF2-40B4-BE49-F238E27FC236}">
                <a16:creationId xmlns:a16="http://schemas.microsoft.com/office/drawing/2014/main" id="{5C1D17AF-F47B-4323-9ECD-5E772331BC8A}"/>
              </a:ext>
            </a:extLst>
          </p:cNvPr>
          <p:cNvSpPr/>
          <p:nvPr/>
        </p:nvSpPr>
        <p:spPr>
          <a:xfrm>
            <a:off x="3103446" y="2708648"/>
            <a:ext cx="2520114" cy="512956"/>
          </a:xfrm>
          <a:prstGeom prst="round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Rektangel: rundade hörn 9">
            <a:extLst>
              <a:ext uri="{FF2B5EF4-FFF2-40B4-BE49-F238E27FC236}">
                <a16:creationId xmlns:a16="http://schemas.microsoft.com/office/drawing/2014/main" id="{9343FAE2-AE42-4DE0-A9EA-F2F8BAFB9330}"/>
              </a:ext>
            </a:extLst>
          </p:cNvPr>
          <p:cNvSpPr/>
          <p:nvPr/>
        </p:nvSpPr>
        <p:spPr>
          <a:xfrm>
            <a:off x="10132039" y="2718422"/>
            <a:ext cx="1657805" cy="512956"/>
          </a:xfrm>
          <a:prstGeom prst="round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pic>
        <p:nvPicPr>
          <p:cNvPr id="11" name="Bildobjekt 10">
            <a:extLst>
              <a:ext uri="{FF2B5EF4-FFF2-40B4-BE49-F238E27FC236}">
                <a16:creationId xmlns:a16="http://schemas.microsoft.com/office/drawing/2014/main" id="{1E676506-BA57-4E51-A256-542E0E9CF1B0}"/>
              </a:ext>
            </a:extLst>
          </p:cNvPr>
          <p:cNvPicPr>
            <a:picLocks noChangeAspect="1"/>
          </p:cNvPicPr>
          <p:nvPr/>
        </p:nvPicPr>
        <p:blipFill>
          <a:blip r:embed="rId5"/>
          <a:stretch>
            <a:fillRect/>
          </a:stretch>
        </p:blipFill>
        <p:spPr>
          <a:xfrm>
            <a:off x="3376659" y="1653636"/>
            <a:ext cx="8293371" cy="5045662"/>
          </a:xfrm>
          <a:prstGeom prst="rect">
            <a:avLst/>
          </a:prstGeom>
        </p:spPr>
      </p:pic>
      <p:sp>
        <p:nvSpPr>
          <p:cNvPr id="12" name="Rektangel: rundade hörn 11">
            <a:extLst>
              <a:ext uri="{FF2B5EF4-FFF2-40B4-BE49-F238E27FC236}">
                <a16:creationId xmlns:a16="http://schemas.microsoft.com/office/drawing/2014/main" id="{A8FB0676-6777-4199-9972-CAA5A771CF6D}"/>
              </a:ext>
            </a:extLst>
          </p:cNvPr>
          <p:cNvSpPr/>
          <p:nvPr/>
        </p:nvSpPr>
        <p:spPr>
          <a:xfrm>
            <a:off x="3552642" y="4478020"/>
            <a:ext cx="7909621" cy="311915"/>
          </a:xfrm>
          <a:prstGeom prst="round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pic>
        <p:nvPicPr>
          <p:cNvPr id="13" name="Bildobjekt 12">
            <a:extLst>
              <a:ext uri="{FF2B5EF4-FFF2-40B4-BE49-F238E27FC236}">
                <a16:creationId xmlns:a16="http://schemas.microsoft.com/office/drawing/2014/main" id="{9115AD2E-1AF7-44B4-BEC7-1917C4D41B6C}"/>
              </a:ext>
            </a:extLst>
          </p:cNvPr>
          <p:cNvPicPr>
            <a:picLocks noChangeAspect="1"/>
          </p:cNvPicPr>
          <p:nvPr/>
        </p:nvPicPr>
        <p:blipFill>
          <a:blip r:embed="rId6"/>
          <a:stretch>
            <a:fillRect/>
          </a:stretch>
        </p:blipFill>
        <p:spPr>
          <a:xfrm>
            <a:off x="3451155" y="1648635"/>
            <a:ext cx="8205418" cy="5101847"/>
          </a:xfrm>
          <a:prstGeom prst="rect">
            <a:avLst/>
          </a:prstGeom>
        </p:spPr>
      </p:pic>
      <p:pic>
        <p:nvPicPr>
          <p:cNvPr id="14" name="Bildobjekt 13">
            <a:extLst>
              <a:ext uri="{FF2B5EF4-FFF2-40B4-BE49-F238E27FC236}">
                <a16:creationId xmlns:a16="http://schemas.microsoft.com/office/drawing/2014/main" id="{717292AE-7E9C-4959-A305-97ABEC8D7E5C}"/>
              </a:ext>
            </a:extLst>
          </p:cNvPr>
          <p:cNvPicPr>
            <a:picLocks noChangeAspect="1"/>
          </p:cNvPicPr>
          <p:nvPr/>
        </p:nvPicPr>
        <p:blipFill>
          <a:blip r:embed="rId7"/>
          <a:stretch>
            <a:fillRect/>
          </a:stretch>
        </p:blipFill>
        <p:spPr>
          <a:xfrm>
            <a:off x="3713024" y="1600987"/>
            <a:ext cx="7512961" cy="5083569"/>
          </a:xfrm>
          <a:prstGeom prst="rect">
            <a:avLst/>
          </a:prstGeom>
        </p:spPr>
      </p:pic>
      <p:sp>
        <p:nvSpPr>
          <p:cNvPr id="15" name="Rektangel: rundade hörn 14">
            <a:extLst>
              <a:ext uri="{FF2B5EF4-FFF2-40B4-BE49-F238E27FC236}">
                <a16:creationId xmlns:a16="http://schemas.microsoft.com/office/drawing/2014/main" id="{CAD89D06-C09E-4683-91A0-DCE2C4AE0E89}"/>
              </a:ext>
            </a:extLst>
          </p:cNvPr>
          <p:cNvSpPr/>
          <p:nvPr/>
        </p:nvSpPr>
        <p:spPr>
          <a:xfrm>
            <a:off x="10029959" y="3491306"/>
            <a:ext cx="1081275" cy="753663"/>
          </a:xfrm>
          <a:prstGeom prst="round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pic>
        <p:nvPicPr>
          <p:cNvPr id="16" name="Bildobjekt 15">
            <a:extLst>
              <a:ext uri="{FF2B5EF4-FFF2-40B4-BE49-F238E27FC236}">
                <a16:creationId xmlns:a16="http://schemas.microsoft.com/office/drawing/2014/main" id="{0D5B0A9E-4BF3-47FF-A603-1106B56974EC}"/>
              </a:ext>
            </a:extLst>
          </p:cNvPr>
          <p:cNvPicPr>
            <a:picLocks noChangeAspect="1"/>
          </p:cNvPicPr>
          <p:nvPr/>
        </p:nvPicPr>
        <p:blipFill>
          <a:blip r:embed="rId6"/>
          <a:stretch>
            <a:fillRect/>
          </a:stretch>
        </p:blipFill>
        <p:spPr>
          <a:xfrm>
            <a:off x="3441882" y="1673579"/>
            <a:ext cx="8131140" cy="5055663"/>
          </a:xfrm>
          <a:prstGeom prst="rect">
            <a:avLst/>
          </a:prstGeom>
        </p:spPr>
      </p:pic>
      <p:sp>
        <p:nvSpPr>
          <p:cNvPr id="17" name="Pil: vänsterböjd 16">
            <a:extLst>
              <a:ext uri="{FF2B5EF4-FFF2-40B4-BE49-F238E27FC236}">
                <a16:creationId xmlns:a16="http://schemas.microsoft.com/office/drawing/2014/main" id="{C82E8154-7116-4335-8F14-4E5ED9A95A90}"/>
              </a:ext>
            </a:extLst>
          </p:cNvPr>
          <p:cNvSpPr/>
          <p:nvPr/>
        </p:nvSpPr>
        <p:spPr>
          <a:xfrm>
            <a:off x="10316210" y="5644582"/>
            <a:ext cx="365760" cy="99665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88569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2" grpId="0" animBg="1"/>
      <p:bldP spid="15" grpId="0" animBg="1"/>
      <p:bldP spid="1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3D76046-093E-4154-AED9-03731E5DFD63}"/>
              </a:ext>
            </a:extLst>
          </p:cNvPr>
          <p:cNvSpPr>
            <a:spLocks noGrp="1"/>
          </p:cNvSpPr>
          <p:nvPr>
            <p:ph type="title"/>
          </p:nvPr>
        </p:nvSpPr>
        <p:spPr/>
        <p:txBody>
          <a:bodyPr/>
          <a:lstStyle/>
          <a:p>
            <a:r>
              <a:rPr lang="sv-SE" dirty="0"/>
              <a:t>Förvaltning</a:t>
            </a:r>
          </a:p>
        </p:txBody>
      </p:sp>
      <p:sp>
        <p:nvSpPr>
          <p:cNvPr id="3" name="Platshållare för innehåll 2">
            <a:extLst>
              <a:ext uri="{FF2B5EF4-FFF2-40B4-BE49-F238E27FC236}">
                <a16:creationId xmlns:a16="http://schemas.microsoft.com/office/drawing/2014/main" id="{0184B744-A889-4A37-9405-95E8681520FE}"/>
              </a:ext>
            </a:extLst>
          </p:cNvPr>
          <p:cNvSpPr>
            <a:spLocks noGrp="1"/>
          </p:cNvSpPr>
          <p:nvPr>
            <p:ph idx="1"/>
          </p:nvPr>
        </p:nvSpPr>
        <p:spPr/>
        <p:txBody>
          <a:bodyPr/>
          <a:lstStyle/>
          <a:p>
            <a:r>
              <a:rPr lang="sv-SE" dirty="0"/>
              <a:t>Handlingsplan</a:t>
            </a:r>
          </a:p>
          <a:p>
            <a:r>
              <a:rPr lang="sv-SE" dirty="0"/>
              <a:t>Kravmallar</a:t>
            </a:r>
          </a:p>
        </p:txBody>
      </p:sp>
      <p:pic>
        <p:nvPicPr>
          <p:cNvPr id="18" name="Bildobjekt 17">
            <a:extLst>
              <a:ext uri="{FF2B5EF4-FFF2-40B4-BE49-F238E27FC236}">
                <a16:creationId xmlns:a16="http://schemas.microsoft.com/office/drawing/2014/main" id="{49DA48E1-AC03-4E1F-ABDC-DB7938F4F589}"/>
              </a:ext>
            </a:extLst>
          </p:cNvPr>
          <p:cNvPicPr>
            <a:picLocks noChangeAspect="1"/>
          </p:cNvPicPr>
          <p:nvPr/>
        </p:nvPicPr>
        <p:blipFill>
          <a:blip r:embed="rId3"/>
          <a:stretch>
            <a:fillRect/>
          </a:stretch>
        </p:blipFill>
        <p:spPr>
          <a:xfrm>
            <a:off x="3407081" y="2495203"/>
            <a:ext cx="8497875" cy="3387731"/>
          </a:xfrm>
          <a:prstGeom prst="rect">
            <a:avLst/>
          </a:prstGeom>
        </p:spPr>
      </p:pic>
      <p:sp>
        <p:nvSpPr>
          <p:cNvPr id="19" name="Rektangel: rundade hörn 18">
            <a:extLst>
              <a:ext uri="{FF2B5EF4-FFF2-40B4-BE49-F238E27FC236}">
                <a16:creationId xmlns:a16="http://schemas.microsoft.com/office/drawing/2014/main" id="{1F4B9B15-9FD6-4B9E-8D1E-C6343FF64580}"/>
              </a:ext>
            </a:extLst>
          </p:cNvPr>
          <p:cNvSpPr/>
          <p:nvPr/>
        </p:nvSpPr>
        <p:spPr>
          <a:xfrm>
            <a:off x="6703896" y="3620368"/>
            <a:ext cx="1948614" cy="574442"/>
          </a:xfrm>
          <a:prstGeom prst="round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pic>
        <p:nvPicPr>
          <p:cNvPr id="20" name="Bildobjekt 19">
            <a:extLst>
              <a:ext uri="{FF2B5EF4-FFF2-40B4-BE49-F238E27FC236}">
                <a16:creationId xmlns:a16="http://schemas.microsoft.com/office/drawing/2014/main" id="{74C05DEC-4502-463D-B4F2-70DB4182ECFA}"/>
              </a:ext>
            </a:extLst>
          </p:cNvPr>
          <p:cNvPicPr>
            <a:picLocks noChangeAspect="1"/>
          </p:cNvPicPr>
          <p:nvPr/>
        </p:nvPicPr>
        <p:blipFill>
          <a:blip r:embed="rId4"/>
          <a:stretch>
            <a:fillRect/>
          </a:stretch>
        </p:blipFill>
        <p:spPr>
          <a:xfrm>
            <a:off x="3215450" y="1842622"/>
            <a:ext cx="8497875" cy="4802107"/>
          </a:xfrm>
          <a:prstGeom prst="rect">
            <a:avLst/>
          </a:prstGeom>
        </p:spPr>
      </p:pic>
      <p:sp>
        <p:nvSpPr>
          <p:cNvPr id="21" name="Rektangel: rundade hörn 20">
            <a:extLst>
              <a:ext uri="{FF2B5EF4-FFF2-40B4-BE49-F238E27FC236}">
                <a16:creationId xmlns:a16="http://schemas.microsoft.com/office/drawing/2014/main" id="{91F75826-1969-4785-B574-5E1077C0D91D}"/>
              </a:ext>
            </a:extLst>
          </p:cNvPr>
          <p:cNvSpPr/>
          <p:nvPr/>
        </p:nvSpPr>
        <p:spPr>
          <a:xfrm>
            <a:off x="6793145" y="3502085"/>
            <a:ext cx="1303454" cy="438045"/>
          </a:xfrm>
          <a:prstGeom prst="round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Rektangel: rundade hörn 21">
            <a:extLst>
              <a:ext uri="{FF2B5EF4-FFF2-40B4-BE49-F238E27FC236}">
                <a16:creationId xmlns:a16="http://schemas.microsoft.com/office/drawing/2014/main" id="{B9BF57EA-ED1C-42DF-A19E-61592F21F519}"/>
              </a:ext>
            </a:extLst>
          </p:cNvPr>
          <p:cNvSpPr/>
          <p:nvPr/>
        </p:nvSpPr>
        <p:spPr>
          <a:xfrm>
            <a:off x="3317438" y="4715255"/>
            <a:ext cx="1950522" cy="2047757"/>
          </a:xfrm>
          <a:prstGeom prst="round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pic>
        <p:nvPicPr>
          <p:cNvPr id="23" name="Bildobjekt 22">
            <a:extLst>
              <a:ext uri="{FF2B5EF4-FFF2-40B4-BE49-F238E27FC236}">
                <a16:creationId xmlns:a16="http://schemas.microsoft.com/office/drawing/2014/main" id="{126C9B1D-1DE1-41EA-A47A-F4368B7A4A59}"/>
              </a:ext>
            </a:extLst>
          </p:cNvPr>
          <p:cNvPicPr>
            <a:picLocks noChangeAspect="1"/>
          </p:cNvPicPr>
          <p:nvPr/>
        </p:nvPicPr>
        <p:blipFill>
          <a:blip r:embed="rId5"/>
          <a:stretch>
            <a:fillRect/>
          </a:stretch>
        </p:blipFill>
        <p:spPr>
          <a:xfrm>
            <a:off x="3401379" y="1790349"/>
            <a:ext cx="8412138" cy="4728858"/>
          </a:xfrm>
          <a:prstGeom prst="rect">
            <a:avLst/>
          </a:prstGeom>
        </p:spPr>
      </p:pic>
      <p:sp>
        <p:nvSpPr>
          <p:cNvPr id="24" name="Rektangel: rundade hörn 23">
            <a:extLst>
              <a:ext uri="{FF2B5EF4-FFF2-40B4-BE49-F238E27FC236}">
                <a16:creationId xmlns:a16="http://schemas.microsoft.com/office/drawing/2014/main" id="{22F015E5-0406-44E3-8F1C-2C691A0AD43F}"/>
              </a:ext>
            </a:extLst>
          </p:cNvPr>
          <p:cNvSpPr/>
          <p:nvPr/>
        </p:nvSpPr>
        <p:spPr>
          <a:xfrm>
            <a:off x="9488492" y="4703825"/>
            <a:ext cx="971494" cy="416815"/>
          </a:xfrm>
          <a:prstGeom prst="round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pic>
        <p:nvPicPr>
          <p:cNvPr id="25" name="Bildobjekt 24">
            <a:extLst>
              <a:ext uri="{FF2B5EF4-FFF2-40B4-BE49-F238E27FC236}">
                <a16:creationId xmlns:a16="http://schemas.microsoft.com/office/drawing/2014/main" id="{4C43E5E8-0F32-4AA5-B834-413560B406C1}"/>
              </a:ext>
            </a:extLst>
          </p:cNvPr>
          <p:cNvPicPr>
            <a:picLocks noChangeAspect="1"/>
          </p:cNvPicPr>
          <p:nvPr/>
        </p:nvPicPr>
        <p:blipFill>
          <a:blip r:embed="rId6"/>
          <a:stretch>
            <a:fillRect/>
          </a:stretch>
        </p:blipFill>
        <p:spPr>
          <a:xfrm>
            <a:off x="4330811" y="1801129"/>
            <a:ext cx="5943246" cy="4606320"/>
          </a:xfrm>
          <a:prstGeom prst="rect">
            <a:avLst/>
          </a:prstGeom>
        </p:spPr>
      </p:pic>
    </p:spTree>
    <p:extLst>
      <p:ext uri="{BB962C8B-B14F-4D97-AF65-F5344CB8AC3E}">
        <p14:creationId xmlns:p14="http://schemas.microsoft.com/office/powerpoint/2010/main" val="80413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2" grpId="0" animBg="1"/>
      <p:bldP spid="2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3D76046-093E-4154-AED9-03731E5DFD63}"/>
              </a:ext>
            </a:extLst>
          </p:cNvPr>
          <p:cNvSpPr>
            <a:spLocks noGrp="1"/>
          </p:cNvSpPr>
          <p:nvPr>
            <p:ph type="title"/>
          </p:nvPr>
        </p:nvSpPr>
        <p:spPr/>
        <p:txBody>
          <a:bodyPr/>
          <a:lstStyle/>
          <a:p>
            <a:r>
              <a:rPr lang="sv-SE" dirty="0"/>
              <a:t>Förvaltning</a:t>
            </a:r>
          </a:p>
        </p:txBody>
      </p:sp>
      <p:sp>
        <p:nvSpPr>
          <p:cNvPr id="3" name="Platshållare för innehåll 2">
            <a:extLst>
              <a:ext uri="{FF2B5EF4-FFF2-40B4-BE49-F238E27FC236}">
                <a16:creationId xmlns:a16="http://schemas.microsoft.com/office/drawing/2014/main" id="{0184B744-A889-4A37-9405-95E8681520FE}"/>
              </a:ext>
            </a:extLst>
          </p:cNvPr>
          <p:cNvSpPr>
            <a:spLocks noGrp="1"/>
          </p:cNvSpPr>
          <p:nvPr>
            <p:ph idx="1"/>
          </p:nvPr>
        </p:nvSpPr>
        <p:spPr/>
        <p:txBody>
          <a:bodyPr/>
          <a:lstStyle/>
          <a:p>
            <a:r>
              <a:rPr lang="sv-SE" dirty="0"/>
              <a:t>Handlingsplan</a:t>
            </a:r>
          </a:p>
          <a:p>
            <a:r>
              <a:rPr lang="sv-SE" dirty="0"/>
              <a:t>Kravmallar </a:t>
            </a:r>
          </a:p>
        </p:txBody>
      </p:sp>
      <p:pic>
        <p:nvPicPr>
          <p:cNvPr id="10" name="Bildobjekt 9">
            <a:extLst>
              <a:ext uri="{FF2B5EF4-FFF2-40B4-BE49-F238E27FC236}">
                <a16:creationId xmlns:a16="http://schemas.microsoft.com/office/drawing/2014/main" id="{0BC630F7-4107-4520-8FA8-46F131364FB4}"/>
              </a:ext>
            </a:extLst>
          </p:cNvPr>
          <p:cNvPicPr>
            <a:picLocks noChangeAspect="1"/>
          </p:cNvPicPr>
          <p:nvPr/>
        </p:nvPicPr>
        <p:blipFill>
          <a:blip r:embed="rId3"/>
          <a:stretch>
            <a:fillRect/>
          </a:stretch>
        </p:blipFill>
        <p:spPr>
          <a:xfrm>
            <a:off x="3348990" y="1853393"/>
            <a:ext cx="8401050" cy="4701505"/>
          </a:xfrm>
          <a:prstGeom prst="rect">
            <a:avLst/>
          </a:prstGeom>
        </p:spPr>
      </p:pic>
      <p:sp>
        <p:nvSpPr>
          <p:cNvPr id="11" name="Rektangel: rundade hörn 10">
            <a:extLst>
              <a:ext uri="{FF2B5EF4-FFF2-40B4-BE49-F238E27FC236}">
                <a16:creationId xmlns:a16="http://schemas.microsoft.com/office/drawing/2014/main" id="{CE84B19A-FA19-4B15-97B9-CA289707CC4F}"/>
              </a:ext>
            </a:extLst>
          </p:cNvPr>
          <p:cNvSpPr/>
          <p:nvPr/>
        </p:nvSpPr>
        <p:spPr>
          <a:xfrm>
            <a:off x="3194886" y="2828307"/>
            <a:ext cx="2520114" cy="512956"/>
          </a:xfrm>
          <a:prstGeom prst="round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pic>
        <p:nvPicPr>
          <p:cNvPr id="6" name="Bildobjekt 5">
            <a:extLst>
              <a:ext uri="{FF2B5EF4-FFF2-40B4-BE49-F238E27FC236}">
                <a16:creationId xmlns:a16="http://schemas.microsoft.com/office/drawing/2014/main" id="{2A629D61-5387-4862-BCD5-BF897F9236A4}"/>
              </a:ext>
            </a:extLst>
          </p:cNvPr>
          <p:cNvPicPr>
            <a:picLocks noChangeAspect="1"/>
          </p:cNvPicPr>
          <p:nvPr/>
        </p:nvPicPr>
        <p:blipFill>
          <a:blip r:embed="rId4"/>
          <a:stretch>
            <a:fillRect/>
          </a:stretch>
        </p:blipFill>
        <p:spPr>
          <a:xfrm>
            <a:off x="3784282" y="3764426"/>
            <a:ext cx="7538596" cy="1459083"/>
          </a:xfrm>
          <a:prstGeom prst="rect">
            <a:avLst/>
          </a:prstGeom>
        </p:spPr>
      </p:pic>
      <p:sp>
        <p:nvSpPr>
          <p:cNvPr id="12" name="Rektangel: rundade hörn 11">
            <a:extLst>
              <a:ext uri="{FF2B5EF4-FFF2-40B4-BE49-F238E27FC236}">
                <a16:creationId xmlns:a16="http://schemas.microsoft.com/office/drawing/2014/main" id="{A361E008-52D9-403D-ACBD-ABEFC33FE0D2}"/>
              </a:ext>
            </a:extLst>
          </p:cNvPr>
          <p:cNvSpPr/>
          <p:nvPr/>
        </p:nvSpPr>
        <p:spPr>
          <a:xfrm>
            <a:off x="4149090" y="4018097"/>
            <a:ext cx="7018020" cy="981597"/>
          </a:xfrm>
          <a:prstGeom prst="round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88169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Rätt säkerhet är en balansgång</a:t>
            </a:r>
          </a:p>
        </p:txBody>
      </p:sp>
      <p:sp>
        <p:nvSpPr>
          <p:cNvPr id="3" name="Platshållare för innehåll 2"/>
          <p:cNvSpPr>
            <a:spLocks noGrp="1"/>
          </p:cNvSpPr>
          <p:nvPr>
            <p:ph idx="1"/>
          </p:nvPr>
        </p:nvSpPr>
        <p:spPr/>
        <p:txBody>
          <a:bodyPr/>
          <a:lstStyle/>
          <a:p>
            <a:endParaRPr lang="sv-SE"/>
          </a:p>
        </p:txBody>
      </p:sp>
      <p:pic>
        <p:nvPicPr>
          <p:cNvPr id="4" name="Bildobjekt 3"/>
          <p:cNvPicPr>
            <a:picLocks noChangeAspect="1"/>
          </p:cNvPicPr>
          <p:nvPr/>
        </p:nvPicPr>
        <p:blipFill>
          <a:blip r:embed="rId3"/>
          <a:stretch>
            <a:fillRect/>
          </a:stretch>
        </p:blipFill>
        <p:spPr>
          <a:xfrm>
            <a:off x="4173415" y="1765626"/>
            <a:ext cx="7561385" cy="4685580"/>
          </a:xfrm>
          <a:prstGeom prst="rect">
            <a:avLst/>
          </a:prstGeom>
        </p:spPr>
      </p:pic>
    </p:spTree>
    <p:extLst>
      <p:ext uri="{BB962C8B-B14F-4D97-AF65-F5344CB8AC3E}">
        <p14:creationId xmlns:p14="http://schemas.microsoft.com/office/powerpoint/2010/main" val="140888399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FBF12DFA-E1B3-C8E2-2FE5-09FB09FC2358}"/>
              </a:ext>
            </a:extLst>
          </p:cNvPr>
          <p:cNvSpPr>
            <a:spLocks noGrp="1"/>
          </p:cNvSpPr>
          <p:nvPr>
            <p:ph type="title"/>
          </p:nvPr>
        </p:nvSpPr>
        <p:spPr/>
        <p:txBody>
          <a:bodyPr/>
          <a:lstStyle/>
          <a:p>
            <a:r>
              <a:rPr lang="sv-SE" sz="5400" dirty="0"/>
              <a:t>Grupparbete</a:t>
            </a:r>
            <a:endParaRPr lang="sv-SE" dirty="0"/>
          </a:p>
        </p:txBody>
      </p:sp>
      <p:sp>
        <p:nvSpPr>
          <p:cNvPr id="5" name="Platshållare för text 4">
            <a:extLst>
              <a:ext uri="{FF2B5EF4-FFF2-40B4-BE49-F238E27FC236}">
                <a16:creationId xmlns:a16="http://schemas.microsoft.com/office/drawing/2014/main" id="{11DB7905-CDBE-78C7-EE28-3A08DFEB6159}"/>
              </a:ext>
            </a:extLst>
          </p:cNvPr>
          <p:cNvSpPr>
            <a:spLocks noGrp="1"/>
          </p:cNvSpPr>
          <p:nvPr>
            <p:ph type="body" idx="1"/>
          </p:nvPr>
        </p:nvSpPr>
        <p:spPr/>
        <p:txBody>
          <a:bodyPr/>
          <a:lstStyle/>
          <a:p>
            <a:r>
              <a:rPr lang="sv-SE" dirty="0"/>
              <a:t>Deltagarna diskuterar utvecklingsförslag och lyfter fram nya idéer</a:t>
            </a:r>
          </a:p>
          <a:p>
            <a:endParaRPr lang="sv-SE" dirty="0"/>
          </a:p>
        </p:txBody>
      </p:sp>
    </p:spTree>
    <p:extLst>
      <p:ext uri="{BB962C8B-B14F-4D97-AF65-F5344CB8AC3E}">
        <p14:creationId xmlns:p14="http://schemas.microsoft.com/office/powerpoint/2010/main" val="30194584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F919318-59F4-40FE-5179-3C7D975AF39B}"/>
              </a:ext>
            </a:extLst>
          </p:cNvPr>
          <p:cNvSpPr>
            <a:spLocks noGrp="1"/>
          </p:cNvSpPr>
          <p:nvPr>
            <p:ph type="title"/>
          </p:nvPr>
        </p:nvSpPr>
        <p:spPr/>
        <p:txBody>
          <a:bodyPr/>
          <a:lstStyle/>
          <a:p>
            <a:r>
              <a:rPr lang="sv-SE" dirty="0"/>
              <a:t>Grupparbete</a:t>
            </a:r>
          </a:p>
        </p:txBody>
      </p:sp>
      <p:sp>
        <p:nvSpPr>
          <p:cNvPr id="3" name="Platshållare för innehåll 2">
            <a:extLst>
              <a:ext uri="{FF2B5EF4-FFF2-40B4-BE49-F238E27FC236}">
                <a16:creationId xmlns:a16="http://schemas.microsoft.com/office/drawing/2014/main" id="{FD22347E-513D-9B99-84DA-8BC2F350FE15}"/>
              </a:ext>
            </a:extLst>
          </p:cNvPr>
          <p:cNvSpPr>
            <a:spLocks noGrp="1"/>
          </p:cNvSpPr>
          <p:nvPr>
            <p:ph idx="1"/>
          </p:nvPr>
        </p:nvSpPr>
        <p:spPr/>
        <p:txBody>
          <a:bodyPr/>
          <a:lstStyle/>
          <a:p>
            <a:r>
              <a:rPr lang="sv-SE" dirty="0"/>
              <a:t>Utvecklingsförslag och prioriteringar</a:t>
            </a:r>
          </a:p>
          <a:p>
            <a:r>
              <a:rPr lang="sv-SE" dirty="0"/>
              <a:t>30 min diskussion </a:t>
            </a:r>
          </a:p>
          <a:p>
            <a:r>
              <a:rPr lang="sv-SE" dirty="0"/>
              <a:t>30 min presentation</a:t>
            </a:r>
          </a:p>
        </p:txBody>
      </p:sp>
    </p:spTree>
    <p:extLst>
      <p:ext uri="{BB962C8B-B14F-4D97-AF65-F5344CB8AC3E}">
        <p14:creationId xmlns:p14="http://schemas.microsoft.com/office/powerpoint/2010/main" val="8811258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FBF12DFA-E1B3-C8E2-2FE5-09FB09FC2358}"/>
              </a:ext>
            </a:extLst>
          </p:cNvPr>
          <p:cNvSpPr>
            <a:spLocks noGrp="1"/>
          </p:cNvSpPr>
          <p:nvPr>
            <p:ph type="title"/>
          </p:nvPr>
        </p:nvSpPr>
        <p:spPr/>
        <p:txBody>
          <a:bodyPr/>
          <a:lstStyle/>
          <a:p>
            <a:r>
              <a:rPr lang="sv-SE" sz="5400" dirty="0"/>
              <a:t>Diskussioner kring väckta förslag och prioriteringar</a:t>
            </a:r>
            <a:endParaRPr lang="sv-SE" dirty="0"/>
          </a:p>
        </p:txBody>
      </p:sp>
      <p:sp>
        <p:nvSpPr>
          <p:cNvPr id="5" name="Platshållare för text 4">
            <a:extLst>
              <a:ext uri="{FF2B5EF4-FFF2-40B4-BE49-F238E27FC236}">
                <a16:creationId xmlns:a16="http://schemas.microsoft.com/office/drawing/2014/main" id="{11DB7905-CDBE-78C7-EE28-3A08DFEB6159}"/>
              </a:ext>
            </a:extLst>
          </p:cNvPr>
          <p:cNvSpPr>
            <a:spLocks noGrp="1"/>
          </p:cNvSpPr>
          <p:nvPr>
            <p:ph type="body" idx="1"/>
          </p:nvPr>
        </p:nvSpPr>
        <p:spPr/>
        <p:txBody>
          <a:bodyPr/>
          <a:lstStyle/>
          <a:p>
            <a:r>
              <a:rPr lang="sv-SE" dirty="0"/>
              <a:t>Jonas Nilsson och Thomas Nilsson</a:t>
            </a:r>
          </a:p>
        </p:txBody>
      </p:sp>
    </p:spTree>
    <p:extLst>
      <p:ext uri="{BB962C8B-B14F-4D97-AF65-F5344CB8AC3E}">
        <p14:creationId xmlns:p14="http://schemas.microsoft.com/office/powerpoint/2010/main" val="236776980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FBF12DFA-E1B3-C8E2-2FE5-09FB09FC2358}"/>
              </a:ext>
            </a:extLst>
          </p:cNvPr>
          <p:cNvSpPr>
            <a:spLocks noGrp="1"/>
          </p:cNvSpPr>
          <p:nvPr>
            <p:ph type="title"/>
          </p:nvPr>
        </p:nvSpPr>
        <p:spPr/>
        <p:txBody>
          <a:bodyPr/>
          <a:lstStyle/>
          <a:p>
            <a:r>
              <a:rPr lang="sv-SE" sz="5400" dirty="0"/>
              <a:t>Summering</a:t>
            </a:r>
            <a:endParaRPr lang="sv-SE" dirty="0"/>
          </a:p>
        </p:txBody>
      </p:sp>
      <p:sp>
        <p:nvSpPr>
          <p:cNvPr id="5" name="Platshållare för text 4">
            <a:extLst>
              <a:ext uri="{FF2B5EF4-FFF2-40B4-BE49-F238E27FC236}">
                <a16:creationId xmlns:a16="http://schemas.microsoft.com/office/drawing/2014/main" id="{11DB7905-CDBE-78C7-EE28-3A08DFEB6159}"/>
              </a:ext>
            </a:extLst>
          </p:cNvPr>
          <p:cNvSpPr>
            <a:spLocks noGrp="1"/>
          </p:cNvSpPr>
          <p:nvPr>
            <p:ph type="body" idx="1"/>
          </p:nvPr>
        </p:nvSpPr>
        <p:spPr/>
        <p:txBody>
          <a:bodyPr/>
          <a:lstStyle/>
          <a:p>
            <a:r>
              <a:rPr lang="sv-SE" dirty="0"/>
              <a:t>Jonas Nilsson och Thomas Nilsson</a:t>
            </a:r>
          </a:p>
        </p:txBody>
      </p:sp>
    </p:spTree>
    <p:extLst>
      <p:ext uri="{BB962C8B-B14F-4D97-AF65-F5344CB8AC3E}">
        <p14:creationId xmlns:p14="http://schemas.microsoft.com/office/powerpoint/2010/main" val="1617355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ybersäkerhet Klassa användarforum _2-20230504_171905-Mötesinspelning">
            <a:hlinkClick r:id="" action="ppaction://media"/>
            <a:extLst>
              <a:ext uri="{FF2B5EF4-FFF2-40B4-BE49-F238E27FC236}">
                <a16:creationId xmlns:a16="http://schemas.microsoft.com/office/drawing/2014/main" id="{03DE65C2-B42B-FB5C-9C22-4D483D66899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9507" y="177552"/>
            <a:ext cx="11710631" cy="6587231"/>
          </a:xfrm>
          <a:prstGeom prst="rect">
            <a:avLst/>
          </a:prstGeom>
        </p:spPr>
      </p:pic>
    </p:spTree>
    <p:extLst>
      <p:ext uri="{BB962C8B-B14F-4D97-AF65-F5344CB8AC3E}">
        <p14:creationId xmlns:p14="http://schemas.microsoft.com/office/powerpoint/2010/main" val="354810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3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FBF12DFA-E1B3-C8E2-2FE5-09FB09FC2358}"/>
              </a:ext>
            </a:extLst>
          </p:cNvPr>
          <p:cNvSpPr>
            <a:spLocks noGrp="1"/>
          </p:cNvSpPr>
          <p:nvPr>
            <p:ph type="title"/>
          </p:nvPr>
        </p:nvSpPr>
        <p:spPr/>
        <p:txBody>
          <a:bodyPr/>
          <a:lstStyle/>
          <a:p>
            <a:r>
              <a:rPr lang="sv-SE" sz="5400" dirty="0"/>
              <a:t>Avslut</a:t>
            </a:r>
            <a:endParaRPr lang="sv-SE" dirty="0"/>
          </a:p>
        </p:txBody>
      </p:sp>
      <p:sp>
        <p:nvSpPr>
          <p:cNvPr id="5" name="Platshållare för text 4">
            <a:extLst>
              <a:ext uri="{FF2B5EF4-FFF2-40B4-BE49-F238E27FC236}">
                <a16:creationId xmlns:a16="http://schemas.microsoft.com/office/drawing/2014/main" id="{11DB7905-CDBE-78C7-EE28-3A08DFEB6159}"/>
              </a:ext>
            </a:extLst>
          </p:cNvPr>
          <p:cNvSpPr>
            <a:spLocks noGrp="1"/>
          </p:cNvSpPr>
          <p:nvPr>
            <p:ph type="body" idx="1"/>
          </p:nvPr>
        </p:nvSpPr>
        <p:spPr/>
        <p:txBody>
          <a:bodyPr/>
          <a:lstStyle/>
          <a:p>
            <a:endParaRPr lang="sv-SE"/>
          </a:p>
        </p:txBody>
      </p:sp>
    </p:spTree>
    <p:extLst>
      <p:ext uri="{BB962C8B-B14F-4D97-AF65-F5344CB8AC3E}">
        <p14:creationId xmlns:p14="http://schemas.microsoft.com/office/powerpoint/2010/main" val="54523480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04B4C6-E77C-2356-ED2D-7633EC2E2CCE}"/>
              </a:ext>
            </a:extLst>
          </p:cNvPr>
          <p:cNvSpPr>
            <a:spLocks noGrp="1"/>
          </p:cNvSpPr>
          <p:nvPr>
            <p:ph type="title"/>
          </p:nvPr>
        </p:nvSpPr>
        <p:spPr/>
        <p:txBody>
          <a:bodyPr/>
          <a:lstStyle/>
          <a:p>
            <a:r>
              <a:rPr lang="sv-SE" dirty="0"/>
              <a:t>Användarforum #3</a:t>
            </a:r>
          </a:p>
        </p:txBody>
      </p:sp>
      <p:sp>
        <p:nvSpPr>
          <p:cNvPr id="3" name="Platshållare för innehåll 2">
            <a:extLst>
              <a:ext uri="{FF2B5EF4-FFF2-40B4-BE49-F238E27FC236}">
                <a16:creationId xmlns:a16="http://schemas.microsoft.com/office/drawing/2014/main" id="{03F1AC23-BA69-4098-7957-A89F9B5FD622}"/>
              </a:ext>
            </a:extLst>
          </p:cNvPr>
          <p:cNvSpPr>
            <a:spLocks noGrp="1"/>
          </p:cNvSpPr>
          <p:nvPr>
            <p:ph idx="1"/>
          </p:nvPr>
        </p:nvSpPr>
        <p:spPr/>
        <p:txBody>
          <a:bodyPr/>
          <a:lstStyle/>
          <a:p>
            <a:endParaRPr lang="sv-SE" dirty="0"/>
          </a:p>
          <a:p>
            <a:r>
              <a:rPr lang="sv-SE" dirty="0"/>
              <a:t>Nästa användarträff sker digitalt efter sommaren. </a:t>
            </a:r>
          </a:p>
          <a:p>
            <a:endParaRPr lang="sv-SE" dirty="0"/>
          </a:p>
          <a:p>
            <a:r>
              <a:rPr lang="sv-SE" dirty="0"/>
              <a:t>Håll utkik!</a:t>
            </a:r>
          </a:p>
        </p:txBody>
      </p:sp>
    </p:spTree>
    <p:extLst>
      <p:ext uri="{BB962C8B-B14F-4D97-AF65-F5344CB8AC3E}">
        <p14:creationId xmlns:p14="http://schemas.microsoft.com/office/powerpoint/2010/main" val="337906796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Tack!</a:t>
            </a:r>
          </a:p>
        </p:txBody>
      </p:sp>
      <p:sp>
        <p:nvSpPr>
          <p:cNvPr id="3" name="Rektangel 2"/>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Rektangel 4"/>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Bildobjekt 5">
            <a:extLst>
              <a:ext uri="{FF2B5EF4-FFF2-40B4-BE49-F238E27FC236}">
                <a16:creationId xmlns:a16="http://schemas.microsoft.com/office/drawing/2014/main" id="{AC782DA2-E483-E39B-02C7-4591BF44C88E}"/>
              </a:ext>
            </a:extLst>
          </p:cNvPr>
          <p:cNvPicPr>
            <a:picLocks noChangeAspect="1"/>
          </p:cNvPicPr>
          <p:nvPr/>
        </p:nvPicPr>
        <p:blipFill>
          <a:blip r:embed="rId3"/>
          <a:stretch>
            <a:fillRect/>
          </a:stretch>
        </p:blipFill>
        <p:spPr>
          <a:xfrm>
            <a:off x="2754068" y="507546"/>
            <a:ext cx="8844247" cy="5159774"/>
          </a:xfrm>
          <a:prstGeom prst="rect">
            <a:avLst/>
          </a:prstGeom>
        </p:spPr>
      </p:pic>
      <p:sp>
        <p:nvSpPr>
          <p:cNvPr id="7" name="Rubrik 3">
            <a:extLst>
              <a:ext uri="{FF2B5EF4-FFF2-40B4-BE49-F238E27FC236}">
                <a16:creationId xmlns:a16="http://schemas.microsoft.com/office/drawing/2014/main" id="{22367049-4BE9-51A0-AADE-BECDA5B3AF56}"/>
              </a:ext>
            </a:extLst>
          </p:cNvPr>
          <p:cNvSpPr txBox="1">
            <a:spLocks/>
          </p:cNvSpPr>
          <p:nvPr/>
        </p:nvSpPr>
        <p:spPr>
          <a:xfrm>
            <a:off x="1291800" y="5643499"/>
            <a:ext cx="9608400" cy="1483193"/>
          </a:xfrm>
          <a:prstGeom prst="rect">
            <a:avLst/>
          </a:prstGeom>
        </p:spPr>
        <p:txBody>
          <a:bodyPr vert="horz" lIns="91440" tIns="45720" rIns="91440" bIns="45720" rtlCol="0" anchor="t">
            <a:noAutofit/>
          </a:bodyPr>
          <a:lst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a:lstStyle>
          <a:p>
            <a:pPr algn="ctr"/>
            <a:r>
              <a:rPr lang="sv-SE" sz="7200" b="0" dirty="0">
                <a:solidFill>
                  <a:schemeClr val="bg1"/>
                </a:solidFill>
                <a:hlinkClick r:id="rId4">
                  <a:extLst>
                    <a:ext uri="{A12FA001-AC4F-418D-AE19-62706E023703}">
                      <ahyp:hlinkClr xmlns:ahyp="http://schemas.microsoft.com/office/drawing/2018/hyperlinkcolor" val="tx"/>
                    </a:ext>
                  </a:extLst>
                </a:hlinkClick>
              </a:rPr>
              <a:t>klassa@skr.se</a:t>
            </a:r>
            <a:r>
              <a:rPr lang="sv-SE" sz="4800" dirty="0">
                <a:solidFill>
                  <a:schemeClr val="bg1"/>
                </a:solidFill>
              </a:rPr>
              <a:t> </a:t>
            </a:r>
            <a:br>
              <a:rPr lang="sv-SE" sz="5400" dirty="0"/>
            </a:br>
            <a:endParaRPr lang="sv-SE" dirty="0"/>
          </a:p>
        </p:txBody>
      </p:sp>
    </p:spTree>
    <p:extLst>
      <p:ext uri="{BB962C8B-B14F-4D97-AF65-F5344CB8AC3E}">
        <p14:creationId xmlns:p14="http://schemas.microsoft.com/office/powerpoint/2010/main" val="632278627"/>
      </p:ext>
    </p:extLst>
  </p:cSld>
  <p:clrMapOvr>
    <a:masterClrMapping/>
  </p:clrMapOvr>
</p:sld>
</file>

<file path=ppt/theme/theme1.xml><?xml version="1.0" encoding="utf-8"?>
<a:theme xmlns:a="http://schemas.openxmlformats.org/drawingml/2006/main" name="SKL PPT Gul">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 v2.potx" id="{D3B8204D-15DA-4D53-A978-5DAFE6192BB7}" vid="{2CAF1EB7-961D-45FB-A7E7-5E325B50E9F9}"/>
    </a:ext>
  </a:extLst>
</a:theme>
</file>

<file path=ppt/theme/theme2.xml><?xml version="1.0" encoding="utf-8"?>
<a:theme xmlns:a="http://schemas.openxmlformats.org/drawingml/2006/main" name="SKL PPT Röd">
  <a:themeElements>
    <a:clrScheme name="SKL PPT">
      <a:dk1>
        <a:sysClr val="windowText" lastClr="000000"/>
      </a:dk1>
      <a:lt1>
        <a:sysClr val="window" lastClr="FFFFFF"/>
      </a:lt1>
      <a:dk2>
        <a:srgbClr val="44546A"/>
      </a:dk2>
      <a:lt2>
        <a:srgbClr val="E7E6E6"/>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 v2.potx" id="{D3B8204D-15DA-4D53-A978-5DAFE6192BB7}" vid="{708A3794-37D9-4803-84A9-AB78FBB36BC4}"/>
    </a:ext>
  </a:extLst>
</a:theme>
</file>

<file path=ppt/theme/theme3.xml><?xml version="1.0" encoding="utf-8"?>
<a:theme xmlns:a="http://schemas.openxmlformats.org/drawingml/2006/main" name="Inledningsbilder">
  <a:themeElements>
    <a:clrScheme name="SKL PPT">
      <a:dk1>
        <a:sysClr val="windowText" lastClr="000000"/>
      </a:dk1>
      <a:lt1>
        <a:sysClr val="window" lastClr="FFFFFF"/>
      </a:lt1>
      <a:dk2>
        <a:srgbClr val="44546A"/>
      </a:dk2>
      <a:lt2>
        <a:srgbClr val="E7E6E6"/>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 v2.potx" id="{D3B8204D-15DA-4D53-A978-5DAFE6192BB7}" vid="{2E78E39C-B60B-491F-A96D-3FDDC16DF557}"/>
    </a:ext>
  </a:extLst>
</a:theme>
</file>

<file path=ppt/theme/theme4.xml><?xml version="1.0" encoding="utf-8"?>
<a:theme xmlns:a="http://schemas.openxmlformats.org/drawingml/2006/main" name="SKL PPT Mörk">
  <a:themeElements>
    <a:clrScheme name="SKL PPT">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 v2.potx" id="{D3B8204D-15DA-4D53-A978-5DAFE6192BB7}" vid="{095DED30-6B13-4BE2-BA4C-EA3394B95B7F}"/>
    </a:ext>
  </a:extLst>
</a:theme>
</file>

<file path=ppt/theme/theme5.xml><?xml version="1.0" encoding="utf-8"?>
<a:theme xmlns:a="http://schemas.openxmlformats.org/drawingml/2006/main" name="SKL PPT Svart">
  <a:themeElements>
    <a:clrScheme name="SKL PPT">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 v2.potx" id="{D3B8204D-15DA-4D53-A978-5DAFE6192BB7}" vid="{87141482-60FB-45BC-B401-1519BD2D21BE}"/>
    </a:ext>
  </a:extLst>
</a:theme>
</file>

<file path=ppt/theme/theme6.xml><?xml version="1.0" encoding="utf-8"?>
<a:theme xmlns:a="http://schemas.openxmlformats.org/drawingml/2006/main" name="SKL PPT Vit">
  <a:themeElements>
    <a:clrScheme name="SKL PPT">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 v2.potx" id="{D3B8204D-15DA-4D53-A978-5DAFE6192BB7}" vid="{AA2B0D8B-6B51-4AAB-ADE9-8F3C4DAB5BAA}"/>
    </a:ext>
  </a:extLst>
</a:theme>
</file>

<file path=ppt/theme/theme7.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DE78565859970843B956E19C5C06C40E" ma:contentTypeVersion="6" ma:contentTypeDescription="Skapa ett nytt dokument." ma:contentTypeScope="" ma:versionID="9fc9b86dc3c962ebb2c73c97a5fe6b53">
  <xsd:schema xmlns:xsd="http://www.w3.org/2001/XMLSchema" xmlns:xs="http://www.w3.org/2001/XMLSchema" xmlns:p="http://schemas.microsoft.com/office/2006/metadata/properties" xmlns:ns2="0ba65b3c-714a-4932-9494-96593d987438" targetNamespace="http://schemas.microsoft.com/office/2006/metadata/properties" ma:root="true" ma:fieldsID="432d52eef03351b65f227a5d720ff704" ns2:_="">
    <xsd:import namespace="0ba65b3c-714a-4932-9494-96593d98743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a65b3c-714a-4932-9494-96593d9874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3563D83-0F8D-42AA-85E9-D1AD1C0868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a65b3c-714a-4932-9494-96593d9874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E0629EF-C613-44EA-9661-BB71C4838FE4}">
  <ds:schemaRefs>
    <ds:schemaRef ds:uri="http://www.w3.org/XML/1998/namespace"/>
    <ds:schemaRef ds:uri="http://purl.org/dc/elements/1.1/"/>
    <ds:schemaRef ds:uri="http://schemas.openxmlformats.org/package/2006/metadata/core-properties"/>
    <ds:schemaRef ds:uri="http://purl.org/dc/dcmitype/"/>
    <ds:schemaRef ds:uri="43b3a375-0b4d-483f-8d5c-5707d64e8825"/>
    <ds:schemaRef ds:uri="http://schemas.microsoft.com/office/2006/documentManagement/types"/>
    <ds:schemaRef ds:uri="http://schemas.microsoft.com/office/infopath/2007/PartnerControl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6380CF7B-0BB4-41E0-88C2-27726116DF3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SKR</Template>
  <TotalTime>5483</TotalTime>
  <Words>2829</Words>
  <Application>Microsoft Office PowerPoint</Application>
  <PresentationFormat>Bredbild</PresentationFormat>
  <Paragraphs>756</Paragraphs>
  <Slides>92</Slides>
  <Notes>92</Notes>
  <HiddenSlides>0</HiddenSlides>
  <MMClips>1</MMClips>
  <ScaleCrop>false</ScaleCrop>
  <HeadingPairs>
    <vt:vector size="6" baseType="variant">
      <vt:variant>
        <vt:lpstr>Använt teckensnitt</vt:lpstr>
      </vt:variant>
      <vt:variant>
        <vt:i4>6</vt:i4>
      </vt:variant>
      <vt:variant>
        <vt:lpstr>Tema</vt:lpstr>
      </vt:variant>
      <vt:variant>
        <vt:i4>6</vt:i4>
      </vt:variant>
      <vt:variant>
        <vt:lpstr>Bildrubriker</vt:lpstr>
      </vt:variant>
      <vt:variant>
        <vt:i4>92</vt:i4>
      </vt:variant>
    </vt:vector>
  </HeadingPairs>
  <TitlesOfParts>
    <vt:vector size="104" baseType="lpstr">
      <vt:lpstr>Arial</vt:lpstr>
      <vt:lpstr>Calibri</vt:lpstr>
      <vt:lpstr>Century Gothic</vt:lpstr>
      <vt:lpstr>Frutiger 45 Light</vt:lpstr>
      <vt:lpstr>Symbol</vt:lpstr>
      <vt:lpstr>Times New Roman</vt:lpstr>
      <vt:lpstr>SKL PPT Gul</vt:lpstr>
      <vt:lpstr>SKL PPT Röd</vt:lpstr>
      <vt:lpstr>Inledningsbilder</vt:lpstr>
      <vt:lpstr>SKL PPT Mörk</vt:lpstr>
      <vt:lpstr>SKL PPT Svart</vt:lpstr>
      <vt:lpstr>SKL PPT Vit</vt:lpstr>
      <vt:lpstr>KLASSA användarforum #2  Sundsvall, 2023-05-08</vt:lpstr>
      <vt:lpstr>Agenda</vt:lpstr>
      <vt:lpstr>Inledning</vt:lpstr>
      <vt:lpstr>Välkommen!</vt:lpstr>
      <vt:lpstr>Syftet och målet med KLASSA</vt:lpstr>
      <vt:lpstr>KLASSA:s expertgrupp</vt:lpstr>
      <vt:lpstr>Finansiering av KLASSA </vt:lpstr>
      <vt:lpstr>SKR:s cybersäkerhetssatsning</vt:lpstr>
      <vt:lpstr>PowerPoint-presentation</vt:lpstr>
      <vt:lpstr>Ett axplock av tidigare SKR-initiativ</vt:lpstr>
      <vt:lpstr>KLASSA:s historia från 2012 och fram till version 3.5</vt:lpstr>
      <vt:lpstr>KLASSA:s historia </vt:lpstr>
      <vt:lpstr>KLASSAv1</vt:lpstr>
      <vt:lpstr>KLASSAv2</vt:lpstr>
      <vt:lpstr>KLASSAv3</vt:lpstr>
      <vt:lpstr>Informationens värde och lagrum</vt:lpstr>
      <vt:lpstr>KLASSA 4.0 och aktiviteter under 2023</vt:lpstr>
      <vt:lpstr>PowerPoint-presentation</vt:lpstr>
      <vt:lpstr>KLASSAv4 – idag </vt:lpstr>
      <vt:lpstr>KLASSAv4 – idag </vt:lpstr>
      <vt:lpstr>KLASSAv4 – idag </vt:lpstr>
      <vt:lpstr>KLASSAv4 – idag </vt:lpstr>
      <vt:lpstr>KLASSAv4 – under 2023/2024</vt:lpstr>
      <vt:lpstr>Exempel på vad som nyligen utvecklats</vt:lpstr>
      <vt:lpstr>Exempel på pågående utveckling</vt:lpstr>
      <vt:lpstr>KLASSA on-prem</vt:lpstr>
      <vt:lpstr>KLASSA on-prem - Villkor</vt:lpstr>
      <vt:lpstr>Uppdaterad standard ISO 27002:2022</vt:lpstr>
      <vt:lpstr>KLASSA riskhanteringsmodul</vt:lpstr>
      <vt:lpstr>KLASSA - Riskhantering</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KLASSA riskmodul</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KLASSA riskmodul</vt:lpstr>
      <vt:lpstr>KLASSA:s fortsatta utveckling</vt:lpstr>
      <vt:lpstr>Kommande funktioner?</vt:lpstr>
      <vt:lpstr>Kommande funktioner?</vt:lpstr>
      <vt:lpstr>MSBs vägledning som ex på kravkatalog</vt:lpstr>
      <vt:lpstr>MSB-kravens utformning och innehåll </vt:lpstr>
      <vt:lpstr>Exempel på är-krav i KLASSA</vt:lpstr>
      <vt:lpstr>Det systematiska informationssäkerhetsarbetet</vt:lpstr>
      <vt:lpstr>MSB:s metodstöd</vt:lpstr>
      <vt:lpstr>Styrdokument</vt:lpstr>
      <vt:lpstr>Utbildning och information</vt:lpstr>
      <vt:lpstr>Ansvar</vt:lpstr>
      <vt:lpstr>Ledningens genomgång</vt:lpstr>
      <vt:lpstr>Årshjul</vt:lpstr>
      <vt:lpstr>Förenkla budskapet</vt:lpstr>
      <vt:lpstr>PowerPoint-presentation</vt:lpstr>
      <vt:lpstr>Säkerhetsutmaningar i en föränderlig värld!</vt:lpstr>
      <vt:lpstr>PowerPoint-presentation</vt:lpstr>
      <vt:lpstr>Vad händer i vår omvärld?</vt:lpstr>
      <vt:lpstr>En modell som stöd! </vt:lpstr>
      <vt:lpstr>Upphandling/inköp</vt:lpstr>
      <vt:lpstr>Upphandling/inköp</vt:lpstr>
      <vt:lpstr>Upphandling/inköp</vt:lpstr>
      <vt:lpstr>Är vi färdiga nu?</vt:lpstr>
      <vt:lpstr>Livscykelperspektivet</vt:lpstr>
      <vt:lpstr>En modell som stöd! </vt:lpstr>
      <vt:lpstr>Förvaltning</vt:lpstr>
      <vt:lpstr>Förvaltning</vt:lpstr>
      <vt:lpstr>Förvaltning</vt:lpstr>
      <vt:lpstr>Rätt säkerhet är en balansgång</vt:lpstr>
      <vt:lpstr>Grupparbete</vt:lpstr>
      <vt:lpstr>Grupparbete</vt:lpstr>
      <vt:lpstr>Diskussioner kring väckta förslag och prioriteringar</vt:lpstr>
      <vt:lpstr>Summering</vt:lpstr>
      <vt:lpstr>Avslut</vt:lpstr>
      <vt:lpstr>Användarforum #3</vt:lpstr>
      <vt:lpstr>Tack!</vt:lpstr>
    </vt:vector>
  </TitlesOfParts>
  <Company>Sverige Kommuner och Landsting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Nordström Lotta</dc:creator>
  <cp:lastModifiedBy>Etminan Eilia</cp:lastModifiedBy>
  <cp:revision>114</cp:revision>
  <cp:lastPrinted>2023-05-05T10:57:00Z</cp:lastPrinted>
  <dcterms:created xsi:type="dcterms:W3CDTF">2021-10-19T10:42:15Z</dcterms:created>
  <dcterms:modified xsi:type="dcterms:W3CDTF">2023-06-14T18:43:30Z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0x0101004560DBCB7332BA4B9B1AB35B27485973</vt:lpwstr>
  </property>
</Properties>
</file>